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5" r:id="rId1"/>
    <p:sldMasterId id="2147484148" r:id="rId2"/>
    <p:sldMasterId id="2147484161" r:id="rId3"/>
  </p:sldMasterIdLst>
  <p:notesMasterIdLst>
    <p:notesMasterId r:id="rId28"/>
  </p:notesMasterIdLst>
  <p:handoutMasterIdLst>
    <p:handoutMasterId r:id="rId29"/>
  </p:handoutMasterIdLst>
  <p:sldIdLst>
    <p:sldId id="897" r:id="rId4"/>
    <p:sldId id="900" r:id="rId5"/>
    <p:sldId id="902" r:id="rId6"/>
    <p:sldId id="1018" r:id="rId7"/>
    <p:sldId id="1004" r:id="rId8"/>
    <p:sldId id="1007" r:id="rId9"/>
    <p:sldId id="1013" r:id="rId10"/>
    <p:sldId id="1014" r:id="rId11"/>
    <p:sldId id="1005" r:id="rId12"/>
    <p:sldId id="1012" r:id="rId13"/>
    <p:sldId id="1015" r:id="rId14"/>
    <p:sldId id="1019" r:id="rId15"/>
    <p:sldId id="904" r:id="rId16"/>
    <p:sldId id="905" r:id="rId17"/>
    <p:sldId id="893" r:id="rId18"/>
    <p:sldId id="894" r:id="rId19"/>
    <p:sldId id="906" r:id="rId20"/>
    <p:sldId id="896" r:id="rId21"/>
    <p:sldId id="907" r:id="rId22"/>
    <p:sldId id="908" r:id="rId23"/>
    <p:sldId id="909" r:id="rId24"/>
    <p:sldId id="910" r:id="rId25"/>
    <p:sldId id="983" r:id="rId26"/>
    <p:sldId id="982" r:id="rId27"/>
  </p:sldIdLst>
  <p:sldSz cx="9144000" cy="6858000" type="screen4x3"/>
  <p:notesSz cx="6858000" cy="9144000"/>
  <p:defaultTextStyle>
    <a:defPPr>
      <a:defRPr lang="en-US"/>
    </a:defPPr>
    <a:lvl1pPr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p:defaultTextStyle>
  <p:extLst>
    <p:ext uri="{EFAFB233-063F-42B5-8137-9DF3F51BA10A}">
      <p15:sldGuideLst xmlns:p15="http://schemas.microsoft.com/office/powerpoint/2012/main">
        <p15:guide id="1" orient="horz" pos="84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3FF"/>
    <a:srgbClr val="FF0000"/>
    <a:srgbClr val="00FF00"/>
    <a:srgbClr val="000000"/>
    <a:srgbClr val="0000FF"/>
    <a:srgbClr val="FF0066"/>
    <a:srgbClr val="FFFF99"/>
    <a:srgbClr val="FFCCCC"/>
    <a:srgbClr val="BA006E"/>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4" autoAdjust="0"/>
    <p:restoredTop sz="94453" autoAdjust="0"/>
  </p:normalViewPr>
  <p:slideViewPr>
    <p:cSldViewPr snapToGrid="0">
      <p:cViewPr>
        <p:scale>
          <a:sx n="124" d="100"/>
          <a:sy n="124" d="100"/>
        </p:scale>
        <p:origin x="1464" y="-224"/>
      </p:cViewPr>
      <p:guideLst>
        <p:guide orient="horz" pos="845"/>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44E4DD5-DF75-4031-B160-9672D72C56D6}" type="datetimeFigureOut">
              <a:rPr kumimoji="1" lang="ja-JP" altLang="en-US" smtClean="0"/>
              <a:t>2019/9/20</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kumimoji="1" lang="en-US" altLang="ja-JP" dirty="0"/>
              <a:t>IBM Confidential</a:t>
            </a:r>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ABD88C-851A-498F-BD6F-DB42A2E85C98}" type="slidenum">
              <a:rPr kumimoji="1" lang="ja-JP" altLang="en-US" smtClean="0"/>
              <a:t>‹#›</a:t>
            </a:fld>
            <a:endParaRPr kumimoji="1" lang="ja-JP" altLang="en-US"/>
          </a:p>
        </p:txBody>
      </p:sp>
    </p:spTree>
    <p:extLst>
      <p:ext uri="{BB962C8B-B14F-4D97-AF65-F5344CB8AC3E}">
        <p14:creationId xmlns:p14="http://schemas.microsoft.com/office/powerpoint/2010/main" val="31201262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lnSpc>
                <a:spcPct val="100000"/>
              </a:lnSpc>
              <a:defRPr kumimoji="0" sz="1200">
                <a:solidFill>
                  <a:schemeClr val="tx1"/>
                </a:solidFill>
                <a:ea typeface="+mn-ea"/>
                <a:cs typeface="+mn-cs"/>
              </a:defRPr>
            </a:lvl1pPr>
          </a:lstStyle>
          <a:p>
            <a:pPr>
              <a:defRPr/>
            </a:pPr>
            <a:endParaRPr lang="en-US" altLang="ja-JP" dirty="0"/>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kumimoji="0" sz="1200">
                <a:solidFill>
                  <a:schemeClr val="tx1"/>
                </a:solidFill>
                <a:ea typeface="+mn-ea"/>
                <a:cs typeface="+mn-cs"/>
              </a:defRPr>
            </a:lvl1pPr>
          </a:lstStyle>
          <a:p>
            <a:pPr>
              <a:defRPr/>
            </a:pPr>
            <a:endParaRPr lang="en-US" altLang="ja-JP"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lnSpc>
                <a:spcPct val="100000"/>
              </a:lnSpc>
              <a:defRPr kumimoji="0" sz="1200">
                <a:solidFill>
                  <a:schemeClr val="tx1"/>
                </a:solidFill>
                <a:ea typeface="+mn-ea"/>
                <a:cs typeface="+mn-cs"/>
              </a:defRPr>
            </a:lvl1pPr>
          </a:lstStyle>
          <a:p>
            <a:pPr>
              <a:defRPr/>
            </a:pPr>
            <a:r>
              <a:rPr lang="en-US" altLang="ja-JP" dirty="0"/>
              <a:t>IBM Confidential</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0" sz="1200">
                <a:solidFill>
                  <a:schemeClr val="tx1"/>
                </a:solidFill>
                <a:ea typeface="ＭＳ Ｐゴシック" panose="020B0600070205080204" pitchFamily="50" charset="-128"/>
                <a:cs typeface="+mn-cs"/>
              </a:defRPr>
            </a:lvl1pPr>
          </a:lstStyle>
          <a:p>
            <a:pPr>
              <a:defRPr/>
            </a:pPr>
            <a:fld id="{3EBB9343-04DB-450A-8DE1-7DD6E8C1BC89}" type="slidenum">
              <a:rPr lang="en-US" altLang="ja-JP"/>
              <a:pPr>
                <a:defRPr/>
              </a:pPr>
              <a:t>‹#›</a:t>
            </a:fld>
            <a:endParaRPr lang="en-US" altLang="ja-JP" dirty="0"/>
          </a:p>
        </p:txBody>
      </p:sp>
    </p:spTree>
    <p:extLst>
      <p:ext uri="{BB962C8B-B14F-4D97-AF65-F5344CB8AC3E}">
        <p14:creationId xmlns:p14="http://schemas.microsoft.com/office/powerpoint/2010/main" val="153785979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a:t>
            </a:fld>
            <a:endParaRPr lang="en-US" altLang="ja-JP" dirty="0"/>
          </a:p>
        </p:txBody>
      </p:sp>
    </p:spTree>
    <p:extLst>
      <p:ext uri="{BB962C8B-B14F-4D97-AF65-F5344CB8AC3E}">
        <p14:creationId xmlns:p14="http://schemas.microsoft.com/office/powerpoint/2010/main" val="152458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10</a:t>
            </a:fld>
            <a:endParaRPr lang="en-US" altLang="ja-JP" dirty="0"/>
          </a:p>
        </p:txBody>
      </p:sp>
    </p:spTree>
    <p:extLst>
      <p:ext uri="{BB962C8B-B14F-4D97-AF65-F5344CB8AC3E}">
        <p14:creationId xmlns:p14="http://schemas.microsoft.com/office/powerpoint/2010/main" val="182151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11</a:t>
            </a:fld>
            <a:endParaRPr lang="en-US" altLang="ja-JP" dirty="0"/>
          </a:p>
        </p:txBody>
      </p:sp>
    </p:spTree>
    <p:extLst>
      <p:ext uri="{BB962C8B-B14F-4D97-AF65-F5344CB8AC3E}">
        <p14:creationId xmlns:p14="http://schemas.microsoft.com/office/powerpoint/2010/main" val="329697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12</a:t>
            </a:fld>
            <a:endParaRPr lang="en-US" altLang="ja-JP" dirty="0"/>
          </a:p>
        </p:txBody>
      </p:sp>
    </p:spTree>
    <p:extLst>
      <p:ext uri="{BB962C8B-B14F-4D97-AF65-F5344CB8AC3E}">
        <p14:creationId xmlns:p14="http://schemas.microsoft.com/office/powerpoint/2010/main" val="424313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13</a:t>
            </a:fld>
            <a:endParaRPr lang="en-US" altLang="ja-JP" dirty="0"/>
          </a:p>
        </p:txBody>
      </p:sp>
    </p:spTree>
    <p:extLst>
      <p:ext uri="{BB962C8B-B14F-4D97-AF65-F5344CB8AC3E}">
        <p14:creationId xmlns:p14="http://schemas.microsoft.com/office/powerpoint/2010/main" val="271932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14</a:t>
            </a:fld>
            <a:endParaRPr lang="en-US" altLang="ja-JP" dirty="0"/>
          </a:p>
        </p:txBody>
      </p:sp>
    </p:spTree>
    <p:extLst>
      <p:ext uri="{BB962C8B-B14F-4D97-AF65-F5344CB8AC3E}">
        <p14:creationId xmlns:p14="http://schemas.microsoft.com/office/powerpoint/2010/main" val="2584742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15</a:t>
            </a:fld>
            <a:endParaRPr lang="en-US" altLang="ja-JP" dirty="0"/>
          </a:p>
        </p:txBody>
      </p:sp>
    </p:spTree>
    <p:extLst>
      <p:ext uri="{BB962C8B-B14F-4D97-AF65-F5344CB8AC3E}">
        <p14:creationId xmlns:p14="http://schemas.microsoft.com/office/powerpoint/2010/main" val="3465473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16</a:t>
            </a:fld>
            <a:endParaRPr lang="en-US" altLang="ja-JP" dirty="0"/>
          </a:p>
        </p:txBody>
      </p:sp>
    </p:spTree>
    <p:extLst>
      <p:ext uri="{BB962C8B-B14F-4D97-AF65-F5344CB8AC3E}">
        <p14:creationId xmlns:p14="http://schemas.microsoft.com/office/powerpoint/2010/main" val="666663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17</a:t>
            </a:fld>
            <a:endParaRPr lang="en-US" altLang="ja-JP" dirty="0"/>
          </a:p>
        </p:txBody>
      </p:sp>
    </p:spTree>
    <p:extLst>
      <p:ext uri="{BB962C8B-B14F-4D97-AF65-F5344CB8AC3E}">
        <p14:creationId xmlns:p14="http://schemas.microsoft.com/office/powerpoint/2010/main" val="4190247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18</a:t>
            </a:fld>
            <a:endParaRPr lang="en-US" altLang="ja-JP" dirty="0"/>
          </a:p>
        </p:txBody>
      </p:sp>
    </p:spTree>
    <p:extLst>
      <p:ext uri="{BB962C8B-B14F-4D97-AF65-F5344CB8AC3E}">
        <p14:creationId xmlns:p14="http://schemas.microsoft.com/office/powerpoint/2010/main" val="322786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19</a:t>
            </a:fld>
            <a:endParaRPr lang="en-US" altLang="ja-JP" dirty="0"/>
          </a:p>
        </p:txBody>
      </p:sp>
    </p:spTree>
    <p:extLst>
      <p:ext uri="{BB962C8B-B14F-4D97-AF65-F5344CB8AC3E}">
        <p14:creationId xmlns:p14="http://schemas.microsoft.com/office/powerpoint/2010/main" val="813277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a:t>
            </a:fld>
            <a:endParaRPr lang="en-US" altLang="ja-JP" dirty="0"/>
          </a:p>
        </p:txBody>
      </p:sp>
    </p:spTree>
    <p:extLst>
      <p:ext uri="{BB962C8B-B14F-4D97-AF65-F5344CB8AC3E}">
        <p14:creationId xmlns:p14="http://schemas.microsoft.com/office/powerpoint/2010/main" val="2075816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20</a:t>
            </a:fld>
            <a:endParaRPr lang="en-US" altLang="ja-JP" dirty="0"/>
          </a:p>
        </p:txBody>
      </p:sp>
    </p:spTree>
    <p:extLst>
      <p:ext uri="{BB962C8B-B14F-4D97-AF65-F5344CB8AC3E}">
        <p14:creationId xmlns:p14="http://schemas.microsoft.com/office/powerpoint/2010/main" val="113091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21</a:t>
            </a:fld>
            <a:endParaRPr lang="en-US" altLang="ja-JP" dirty="0"/>
          </a:p>
        </p:txBody>
      </p:sp>
    </p:spTree>
    <p:extLst>
      <p:ext uri="{BB962C8B-B14F-4D97-AF65-F5344CB8AC3E}">
        <p14:creationId xmlns:p14="http://schemas.microsoft.com/office/powerpoint/2010/main" val="172509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22</a:t>
            </a:fld>
            <a:endParaRPr lang="en-US" altLang="ja-JP" dirty="0"/>
          </a:p>
        </p:txBody>
      </p:sp>
    </p:spTree>
    <p:extLst>
      <p:ext uri="{BB962C8B-B14F-4D97-AF65-F5344CB8AC3E}">
        <p14:creationId xmlns:p14="http://schemas.microsoft.com/office/powerpoint/2010/main" val="1735224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23</a:t>
            </a:fld>
            <a:endParaRPr lang="en-US" altLang="ja-JP" dirty="0"/>
          </a:p>
        </p:txBody>
      </p:sp>
    </p:spTree>
    <p:extLst>
      <p:ext uri="{BB962C8B-B14F-4D97-AF65-F5344CB8AC3E}">
        <p14:creationId xmlns:p14="http://schemas.microsoft.com/office/powerpoint/2010/main" val="336749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24</a:t>
            </a:fld>
            <a:endParaRPr lang="en-US" altLang="ja-JP" dirty="0"/>
          </a:p>
        </p:txBody>
      </p:sp>
    </p:spTree>
    <p:extLst>
      <p:ext uri="{BB962C8B-B14F-4D97-AF65-F5344CB8AC3E}">
        <p14:creationId xmlns:p14="http://schemas.microsoft.com/office/powerpoint/2010/main" val="37181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3</a:t>
            </a:fld>
            <a:endParaRPr lang="en-US" altLang="ja-JP" dirty="0"/>
          </a:p>
        </p:txBody>
      </p:sp>
    </p:spTree>
    <p:extLst>
      <p:ext uri="{BB962C8B-B14F-4D97-AF65-F5344CB8AC3E}">
        <p14:creationId xmlns:p14="http://schemas.microsoft.com/office/powerpoint/2010/main" val="264671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4</a:t>
            </a:fld>
            <a:endParaRPr lang="en-US" altLang="ja-JP" dirty="0"/>
          </a:p>
        </p:txBody>
      </p:sp>
    </p:spTree>
    <p:extLst>
      <p:ext uri="{BB962C8B-B14F-4D97-AF65-F5344CB8AC3E}">
        <p14:creationId xmlns:p14="http://schemas.microsoft.com/office/powerpoint/2010/main" val="200499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5</a:t>
            </a:fld>
            <a:endParaRPr lang="en-US" altLang="ja-JP" dirty="0"/>
          </a:p>
        </p:txBody>
      </p:sp>
    </p:spTree>
    <p:extLst>
      <p:ext uri="{BB962C8B-B14F-4D97-AF65-F5344CB8AC3E}">
        <p14:creationId xmlns:p14="http://schemas.microsoft.com/office/powerpoint/2010/main" val="103919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652E057-A4C3-BE4F-ADD9-F9FF59A1E481}" type="slidenum">
              <a:rPr kumimoji="1" lang="ja-JP" altLang="en-US" smtClean="0"/>
              <a:t>6</a:t>
            </a:fld>
            <a:endParaRPr kumimoji="1" lang="ja-JP" altLang="en-US"/>
          </a:p>
        </p:txBody>
      </p:sp>
    </p:spTree>
    <p:extLst>
      <p:ext uri="{BB962C8B-B14F-4D97-AF65-F5344CB8AC3E}">
        <p14:creationId xmlns:p14="http://schemas.microsoft.com/office/powerpoint/2010/main" val="3325528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7</a:t>
            </a:fld>
            <a:endParaRPr lang="en-US" altLang="ja-JP" dirty="0"/>
          </a:p>
        </p:txBody>
      </p:sp>
    </p:spTree>
    <p:extLst>
      <p:ext uri="{BB962C8B-B14F-4D97-AF65-F5344CB8AC3E}">
        <p14:creationId xmlns:p14="http://schemas.microsoft.com/office/powerpoint/2010/main" val="284553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8</a:t>
            </a:fld>
            <a:endParaRPr lang="en-US" altLang="ja-JP" dirty="0"/>
          </a:p>
        </p:txBody>
      </p:sp>
    </p:spTree>
    <p:extLst>
      <p:ext uri="{BB962C8B-B14F-4D97-AF65-F5344CB8AC3E}">
        <p14:creationId xmlns:p14="http://schemas.microsoft.com/office/powerpoint/2010/main" val="268404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pPr>
              <a:defRPr/>
            </a:pPr>
            <a:r>
              <a:rPr lang="en-US" altLang="ja-JP"/>
              <a:t>IBM Confidential</a:t>
            </a:r>
            <a:endParaRPr lang="en-US" altLang="ja-JP" dirty="0"/>
          </a:p>
        </p:txBody>
      </p:sp>
      <p:sp>
        <p:nvSpPr>
          <p:cNvPr id="5" name="スライド番号プレースホルダー 4"/>
          <p:cNvSpPr>
            <a:spLocks noGrp="1"/>
          </p:cNvSpPr>
          <p:nvPr>
            <p:ph type="sldNum" sz="quarter" idx="5"/>
          </p:nvPr>
        </p:nvSpPr>
        <p:spPr/>
        <p:txBody>
          <a:bodyPr/>
          <a:lstStyle/>
          <a:p>
            <a:pPr>
              <a:defRPr/>
            </a:pPr>
            <a:fld id="{3EBB9343-04DB-450A-8DE1-7DD6E8C1BC89}" type="slidenum">
              <a:rPr lang="en-US" altLang="ja-JP" smtClean="0"/>
              <a:pPr>
                <a:defRPr/>
              </a:pPr>
              <a:t>9</a:t>
            </a:fld>
            <a:endParaRPr lang="en-US" altLang="ja-JP" dirty="0"/>
          </a:p>
        </p:txBody>
      </p:sp>
    </p:spTree>
    <p:extLst>
      <p:ext uri="{BB962C8B-B14F-4D97-AF65-F5344CB8AC3E}">
        <p14:creationId xmlns:p14="http://schemas.microsoft.com/office/powerpoint/2010/main" val="366956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dirty="0"/>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p>
        </p:txBody>
      </p:sp>
    </p:spTree>
    <p:extLst>
      <p:ext uri="{BB962C8B-B14F-4D97-AF65-F5344CB8AC3E}">
        <p14:creationId xmlns:p14="http://schemas.microsoft.com/office/powerpoint/2010/main" val="346221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52088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97663" y="115888"/>
            <a:ext cx="2171700" cy="623887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79388" y="115888"/>
            <a:ext cx="6365875" cy="6238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897986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82563" y="593725"/>
            <a:ext cx="8686800" cy="473075"/>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246063" y="1143000"/>
            <a:ext cx="8616950" cy="914400"/>
          </a:xfrm>
        </p:spPr>
        <p:txBody>
          <a:bodyPr/>
          <a:lstStyle/>
          <a:p>
            <a:pPr lvl="0"/>
            <a:endParaRPr lang="ja-JP" altLang="en-US" noProof="0"/>
          </a:p>
        </p:txBody>
      </p:sp>
    </p:spTree>
    <p:extLst>
      <p:ext uri="{BB962C8B-B14F-4D97-AF65-F5344CB8AC3E}">
        <p14:creationId xmlns:p14="http://schemas.microsoft.com/office/powerpoint/2010/main" val="4229866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dirty="0"/>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p>
        </p:txBody>
      </p:sp>
    </p:spTree>
    <p:extLst>
      <p:ext uri="{BB962C8B-B14F-4D97-AF65-F5344CB8AC3E}">
        <p14:creationId xmlns:p14="http://schemas.microsoft.com/office/powerpoint/2010/main" val="2934259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lvl3pPr>
              <a:defRPr>
                <a:solidFill>
                  <a:schemeClr val="tx1"/>
                </a:solidFill>
              </a:defRPr>
            </a:lvl3pPr>
            <a:lvl4pPr>
              <a:defRPr kumimoji="1" lang="ja-JP" altLang="en-US" sz="1600" kern="1200" dirty="0" smtClean="0">
                <a:solidFill>
                  <a:schemeClr val="tx1"/>
                </a:solidFill>
                <a:latin typeface="+mn-lt"/>
                <a:ea typeface="+mn-ea"/>
                <a:cs typeface="+mn-cs"/>
              </a:defRPr>
            </a:lvl4pPr>
            <a:lvl5pPr>
              <a:defRPr kumimoji="1" lang="ja-JP" altLang="en-US" sz="1600" kern="1200" dirty="0">
                <a:solidFill>
                  <a:schemeClr val="tx1"/>
                </a:solidFill>
                <a:latin typeface="+mn-lt"/>
                <a:ea typeface="+mn-ea"/>
                <a:cs typeface="+mn-cs"/>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670179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dirty="0"/>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dirty="0"/>
              <a:t>マスター テキストの書式設定</a:t>
            </a:r>
          </a:p>
        </p:txBody>
      </p:sp>
    </p:spTree>
    <p:extLst>
      <p:ext uri="{BB962C8B-B14F-4D97-AF65-F5344CB8AC3E}">
        <p14:creationId xmlns:p14="http://schemas.microsoft.com/office/powerpoint/2010/main" val="417389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825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コンテンツ プレースホルダー 3"/>
          <p:cNvSpPr>
            <a:spLocks noGrp="1"/>
          </p:cNvSpPr>
          <p:nvPr>
            <p:ph sz="half" idx="2"/>
          </p:nvPr>
        </p:nvSpPr>
        <p:spPr>
          <a:xfrm>
            <a:off x="46021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33038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264813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extLst>
      <p:ext uri="{BB962C8B-B14F-4D97-AF65-F5344CB8AC3E}">
        <p14:creationId xmlns:p14="http://schemas.microsoft.com/office/powerpoint/2010/main" val="3705972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95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lvl3pPr>
              <a:defRPr>
                <a:solidFill>
                  <a:schemeClr val="tx1"/>
                </a:solidFill>
              </a:defRPr>
            </a:lvl3pPr>
            <a:lvl4pPr>
              <a:defRPr kumimoji="1" lang="ja-JP" altLang="en-US" sz="1600" kern="1200" dirty="0" smtClean="0">
                <a:solidFill>
                  <a:schemeClr val="tx1"/>
                </a:solidFill>
                <a:latin typeface="+mn-lt"/>
                <a:ea typeface="+mn-ea"/>
                <a:cs typeface="+mn-cs"/>
              </a:defRPr>
            </a:lvl4pPr>
            <a:lvl5pPr>
              <a:defRPr kumimoji="1" lang="ja-JP" altLang="en-US" sz="1600" kern="1200" dirty="0">
                <a:solidFill>
                  <a:schemeClr val="tx1"/>
                </a:solidFill>
                <a:latin typeface="+mn-lt"/>
                <a:ea typeface="+mn-ea"/>
                <a:cs typeface="+mn-cs"/>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091103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kumimoji="0" lang="ja-JP" altLang="en-US" sz="2800" kern="0" dirty="0" smtClean="0">
                <a:solidFill>
                  <a:srgbClr val="000000"/>
                </a:solidFill>
                <a:latin typeface="Meiryo UI" panose="020B0604030504040204" pitchFamily="50" charset="-128"/>
                <a:ea typeface="Meiryo UI" panose="020B0604030504040204" pitchFamily="50" charset="-128"/>
                <a:cs typeface="+mn-cs"/>
              </a:defRPr>
            </a:lvl2pPr>
            <a:lvl3pPr>
              <a:defRPr kumimoji="0" lang="ja-JP" altLang="en-US" sz="2400" kern="0" dirty="0" smtClean="0">
                <a:solidFill>
                  <a:srgbClr val="000000"/>
                </a:solidFill>
                <a:latin typeface="Meiryo UI" panose="020B0604030504040204" pitchFamily="50" charset="-128"/>
                <a:ea typeface="Meiryo UI" panose="020B0604030504040204" pitchFamily="50" charset="-128"/>
                <a:cs typeface="+mn-cs"/>
              </a:defRPr>
            </a:lvl3pPr>
            <a:lvl4pPr>
              <a:defRPr kumimoji="0" lang="ja-JP" altLang="en-US" sz="2000" kern="0" dirty="0" smtClean="0">
                <a:solidFill>
                  <a:srgbClr val="000000"/>
                </a:solidFill>
                <a:latin typeface="Meiryo UI" panose="020B0604030504040204" pitchFamily="50" charset="-128"/>
                <a:ea typeface="Meiryo UI" panose="020B0604030504040204" pitchFamily="50" charset="-128"/>
                <a:cs typeface="+mn-cs"/>
              </a:defRPr>
            </a:lvl4pPr>
            <a:lvl5pPr>
              <a:defRPr kumimoji="0" lang="ja-JP" altLang="en-US" sz="2000" kern="0" dirty="0">
                <a:solidFill>
                  <a:srgbClr val="000000"/>
                </a:solidFill>
                <a:latin typeface="Meiryo UI" panose="020B0604030504040204" pitchFamily="50" charset="-128"/>
                <a:ea typeface="Meiryo UI" panose="020B0604030504040204" pitchFamily="50" charset="-128"/>
                <a:cs typeface="+mn-cs"/>
              </a:defRPr>
            </a:lvl5pPr>
            <a:lvl6pPr>
              <a:defRPr sz="2000"/>
            </a:lvl6pPr>
            <a:lvl7pPr>
              <a:defRPr sz="2000"/>
            </a:lvl7pPr>
            <a:lvl8pPr>
              <a:defRPr sz="2000"/>
            </a:lvl8pPr>
            <a:lvl9pPr>
              <a:defRPr sz="20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2524121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2160928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95035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97663" y="115888"/>
            <a:ext cx="2171700" cy="623887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79388" y="115888"/>
            <a:ext cx="6365875" cy="6238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923774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82563" y="593725"/>
            <a:ext cx="8686800" cy="473075"/>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246063" y="1143000"/>
            <a:ext cx="8616950" cy="914400"/>
          </a:xfrm>
        </p:spPr>
        <p:txBody>
          <a:bodyPr/>
          <a:lstStyle/>
          <a:p>
            <a:pPr lvl="0"/>
            <a:endParaRPr lang="ja-JP" altLang="en-US" noProof="0"/>
          </a:p>
        </p:txBody>
      </p:sp>
    </p:spTree>
    <p:extLst>
      <p:ext uri="{BB962C8B-B14F-4D97-AF65-F5344CB8AC3E}">
        <p14:creationId xmlns:p14="http://schemas.microsoft.com/office/powerpoint/2010/main" val="272022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dirty="0"/>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p>
        </p:txBody>
      </p:sp>
    </p:spTree>
    <p:extLst>
      <p:ext uri="{BB962C8B-B14F-4D97-AF65-F5344CB8AC3E}">
        <p14:creationId xmlns:p14="http://schemas.microsoft.com/office/powerpoint/2010/main" val="4224405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lvl3pPr>
              <a:defRPr>
                <a:solidFill>
                  <a:schemeClr val="tx1"/>
                </a:solidFill>
              </a:defRPr>
            </a:lvl3pPr>
            <a:lvl4pPr>
              <a:defRPr kumimoji="1" lang="ja-JP" altLang="en-US" sz="1600" kern="1200" dirty="0" smtClean="0">
                <a:solidFill>
                  <a:schemeClr val="tx1"/>
                </a:solidFill>
                <a:latin typeface="+mn-lt"/>
                <a:ea typeface="+mn-ea"/>
                <a:cs typeface="+mn-cs"/>
              </a:defRPr>
            </a:lvl4pPr>
            <a:lvl5pPr>
              <a:defRPr kumimoji="1" lang="ja-JP" altLang="en-US" sz="1600" kern="1200" dirty="0">
                <a:solidFill>
                  <a:schemeClr val="tx1"/>
                </a:solidFill>
                <a:latin typeface="+mn-lt"/>
                <a:ea typeface="+mn-ea"/>
                <a:cs typeface="+mn-cs"/>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330999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dirty="0"/>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dirty="0"/>
              <a:t>マスター テキストの書式設定</a:t>
            </a:r>
          </a:p>
        </p:txBody>
      </p:sp>
    </p:spTree>
    <p:extLst>
      <p:ext uri="{BB962C8B-B14F-4D97-AF65-F5344CB8AC3E}">
        <p14:creationId xmlns:p14="http://schemas.microsoft.com/office/powerpoint/2010/main" val="3981957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825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コンテンツ プレースホルダー 3"/>
          <p:cNvSpPr>
            <a:spLocks noGrp="1"/>
          </p:cNvSpPr>
          <p:nvPr>
            <p:ph sz="half" idx="2"/>
          </p:nvPr>
        </p:nvSpPr>
        <p:spPr>
          <a:xfrm>
            <a:off x="46021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740028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03032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dirty="0"/>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dirty="0"/>
              <a:t>マスター テキストの書式設定</a:t>
            </a:r>
          </a:p>
        </p:txBody>
      </p:sp>
    </p:spTree>
    <p:extLst>
      <p:ext uri="{BB962C8B-B14F-4D97-AF65-F5344CB8AC3E}">
        <p14:creationId xmlns:p14="http://schemas.microsoft.com/office/powerpoint/2010/main" val="31974798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extLst>
      <p:ext uri="{BB962C8B-B14F-4D97-AF65-F5344CB8AC3E}">
        <p14:creationId xmlns:p14="http://schemas.microsoft.com/office/powerpoint/2010/main" val="117211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096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kumimoji="0" lang="ja-JP" altLang="en-US" sz="2800" kern="0" dirty="0" smtClean="0">
                <a:solidFill>
                  <a:srgbClr val="000000"/>
                </a:solidFill>
                <a:latin typeface="Meiryo UI" panose="020B0604030504040204" pitchFamily="50" charset="-128"/>
                <a:ea typeface="Meiryo UI" panose="020B0604030504040204" pitchFamily="50" charset="-128"/>
                <a:cs typeface="+mn-cs"/>
              </a:defRPr>
            </a:lvl2pPr>
            <a:lvl3pPr>
              <a:defRPr kumimoji="0" lang="ja-JP" altLang="en-US" sz="2400" kern="0" dirty="0" smtClean="0">
                <a:solidFill>
                  <a:srgbClr val="000000"/>
                </a:solidFill>
                <a:latin typeface="Meiryo UI" panose="020B0604030504040204" pitchFamily="50" charset="-128"/>
                <a:ea typeface="Meiryo UI" panose="020B0604030504040204" pitchFamily="50" charset="-128"/>
                <a:cs typeface="+mn-cs"/>
              </a:defRPr>
            </a:lvl3pPr>
            <a:lvl4pPr>
              <a:defRPr kumimoji="0" lang="ja-JP" altLang="en-US" sz="2000" kern="0" dirty="0" smtClean="0">
                <a:solidFill>
                  <a:srgbClr val="000000"/>
                </a:solidFill>
                <a:latin typeface="Meiryo UI" panose="020B0604030504040204" pitchFamily="50" charset="-128"/>
                <a:ea typeface="Meiryo UI" panose="020B0604030504040204" pitchFamily="50" charset="-128"/>
                <a:cs typeface="+mn-cs"/>
              </a:defRPr>
            </a:lvl4pPr>
            <a:lvl5pPr>
              <a:defRPr kumimoji="0" lang="ja-JP" altLang="en-US" sz="2000" kern="0" dirty="0">
                <a:solidFill>
                  <a:srgbClr val="000000"/>
                </a:solidFill>
                <a:latin typeface="Meiryo UI" panose="020B0604030504040204" pitchFamily="50" charset="-128"/>
                <a:ea typeface="Meiryo UI" panose="020B0604030504040204" pitchFamily="50" charset="-128"/>
                <a:cs typeface="+mn-cs"/>
              </a:defRPr>
            </a:lvl5pPr>
            <a:lvl6pPr>
              <a:defRPr sz="2000"/>
            </a:lvl6pPr>
            <a:lvl7pPr>
              <a:defRPr sz="2000"/>
            </a:lvl7pPr>
            <a:lvl8pPr>
              <a:defRPr sz="2000"/>
            </a:lvl8pPr>
            <a:lvl9pPr>
              <a:defRPr sz="20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2357267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3056592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5290020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97663" y="115888"/>
            <a:ext cx="2171700" cy="623887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79388" y="115888"/>
            <a:ext cx="6365875" cy="6238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2366383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182563" y="593725"/>
            <a:ext cx="8686800" cy="473075"/>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246063" y="1143000"/>
            <a:ext cx="8616950" cy="914400"/>
          </a:xfrm>
        </p:spPr>
        <p:txBody>
          <a:bodyPr/>
          <a:lstStyle/>
          <a:p>
            <a:pPr lvl="0"/>
            <a:endParaRPr lang="ja-JP" altLang="en-US" noProof="0"/>
          </a:p>
        </p:txBody>
      </p:sp>
    </p:spTree>
    <p:extLst>
      <p:ext uri="{BB962C8B-B14F-4D97-AF65-F5344CB8AC3E}">
        <p14:creationId xmlns:p14="http://schemas.microsoft.com/office/powerpoint/2010/main" val="219229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1825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コンテンツ プレースホルダー 3"/>
          <p:cNvSpPr>
            <a:spLocks noGrp="1"/>
          </p:cNvSpPr>
          <p:nvPr>
            <p:ph sz="half" idx="2"/>
          </p:nvPr>
        </p:nvSpPr>
        <p:spPr>
          <a:xfrm>
            <a:off x="4602163" y="692150"/>
            <a:ext cx="4267200" cy="5662613"/>
          </a:xfrm>
        </p:spPr>
        <p:txBody>
          <a:bodyPr/>
          <a:lstStyle>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748279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662173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extLst>
      <p:ext uri="{BB962C8B-B14F-4D97-AF65-F5344CB8AC3E}">
        <p14:creationId xmlns:p14="http://schemas.microsoft.com/office/powerpoint/2010/main" val="303643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26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kumimoji="0" lang="ja-JP" altLang="en-US" sz="2800" kern="0" dirty="0" smtClean="0">
                <a:solidFill>
                  <a:srgbClr val="000000"/>
                </a:solidFill>
                <a:latin typeface="Meiryo UI" panose="020B0604030504040204" pitchFamily="50" charset="-128"/>
                <a:ea typeface="Meiryo UI" panose="020B0604030504040204" pitchFamily="50" charset="-128"/>
                <a:cs typeface="+mn-cs"/>
              </a:defRPr>
            </a:lvl2pPr>
            <a:lvl3pPr>
              <a:defRPr kumimoji="0" lang="ja-JP" altLang="en-US" sz="2400" kern="0" dirty="0" smtClean="0">
                <a:solidFill>
                  <a:srgbClr val="000000"/>
                </a:solidFill>
                <a:latin typeface="Meiryo UI" panose="020B0604030504040204" pitchFamily="50" charset="-128"/>
                <a:ea typeface="Meiryo UI" panose="020B0604030504040204" pitchFamily="50" charset="-128"/>
                <a:cs typeface="+mn-cs"/>
              </a:defRPr>
            </a:lvl3pPr>
            <a:lvl4pPr>
              <a:defRPr kumimoji="0" lang="ja-JP" altLang="en-US" sz="2000" kern="0" dirty="0" smtClean="0">
                <a:solidFill>
                  <a:srgbClr val="000000"/>
                </a:solidFill>
                <a:latin typeface="Meiryo UI" panose="020B0604030504040204" pitchFamily="50" charset="-128"/>
                <a:ea typeface="Meiryo UI" panose="020B0604030504040204" pitchFamily="50" charset="-128"/>
                <a:cs typeface="+mn-cs"/>
              </a:defRPr>
            </a:lvl4pPr>
            <a:lvl5pPr>
              <a:defRPr kumimoji="0" lang="ja-JP" altLang="en-US" sz="2000" kern="0" dirty="0">
                <a:solidFill>
                  <a:srgbClr val="000000"/>
                </a:solidFill>
                <a:latin typeface="Meiryo UI" panose="020B0604030504040204" pitchFamily="50" charset="-128"/>
                <a:ea typeface="Meiryo UI" panose="020B0604030504040204" pitchFamily="50" charset="-128"/>
                <a:cs typeface="+mn-cs"/>
              </a:defRPr>
            </a:lvl5pPr>
            <a:lvl6pPr>
              <a:defRPr sz="2000"/>
            </a:lvl6pPr>
            <a:lvl7pPr>
              <a:defRPr sz="2000"/>
            </a:lvl7pPr>
            <a:lvl8pPr>
              <a:defRPr sz="2000"/>
            </a:lvl8pPr>
            <a:lvl9pPr>
              <a:defRPr sz="20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313480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Tree>
    <p:extLst>
      <p:ext uri="{BB962C8B-B14F-4D97-AF65-F5344CB8AC3E}">
        <p14:creationId xmlns:p14="http://schemas.microsoft.com/office/powerpoint/2010/main" val="121436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9388" y="115888"/>
            <a:ext cx="81041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マスター タイトルの書式設定</a:t>
            </a:r>
            <a:endParaRPr lang="en-US" altLang="ja-JP"/>
          </a:p>
        </p:txBody>
      </p:sp>
      <p:sp>
        <p:nvSpPr>
          <p:cNvPr id="2051" name="Rectangle 3"/>
          <p:cNvSpPr>
            <a:spLocks noGrp="1" noChangeArrowheads="1"/>
          </p:cNvSpPr>
          <p:nvPr>
            <p:ph type="body" idx="1"/>
          </p:nvPr>
        </p:nvSpPr>
        <p:spPr bwMode="auto">
          <a:xfrm>
            <a:off x="182563" y="692150"/>
            <a:ext cx="8686800" cy="566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2057" name="Picture 14" descr="blue-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80400" y="2270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userDrawn="1"/>
        </p:nvSpPr>
        <p:spPr bwMode="black">
          <a:xfrm>
            <a:off x="7235825" y="6524625"/>
            <a:ext cx="17256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defTabSz="457200">
              <a:defRPr kumimoji="1" sz="2200">
                <a:solidFill>
                  <a:schemeClr val="hlink"/>
                </a:solidFill>
                <a:latin typeface="Arial" panose="020B0604020202020204" pitchFamily="34" charset="0"/>
                <a:ea typeface="ＭＳ Ｐゴシック" panose="020B0600070205080204" pitchFamily="50" charset="-128"/>
              </a:defRPr>
            </a:lvl1pPr>
            <a:lvl2pPr marL="742950" indent="-285750" defTabSz="457200">
              <a:defRPr kumimoji="1" sz="2200">
                <a:solidFill>
                  <a:schemeClr val="hlink"/>
                </a:solidFill>
                <a:latin typeface="Arial" panose="020B0604020202020204" pitchFamily="34" charset="0"/>
                <a:ea typeface="ＭＳ Ｐゴシック" panose="020B0600070205080204" pitchFamily="50" charset="-128"/>
              </a:defRPr>
            </a:lvl2pPr>
            <a:lvl3pPr marL="1143000" indent="-228600" defTabSz="457200">
              <a:defRPr kumimoji="1" sz="2200">
                <a:solidFill>
                  <a:schemeClr val="hlink"/>
                </a:solidFill>
                <a:latin typeface="Arial" panose="020B0604020202020204" pitchFamily="34" charset="0"/>
                <a:ea typeface="ＭＳ Ｐゴシック" panose="020B0600070205080204" pitchFamily="50" charset="-128"/>
              </a:defRPr>
            </a:lvl3pPr>
            <a:lvl4pPr marL="1600200" indent="-228600" defTabSz="457200">
              <a:defRPr kumimoji="1" sz="2200">
                <a:solidFill>
                  <a:schemeClr val="hlink"/>
                </a:solidFill>
                <a:latin typeface="Arial" panose="020B0604020202020204" pitchFamily="34" charset="0"/>
                <a:ea typeface="ＭＳ Ｐゴシック" panose="020B0600070205080204" pitchFamily="50" charset="-128"/>
              </a:defRPr>
            </a:lvl4pPr>
            <a:lvl5pPr marL="2057400" indent="-228600" defTabSz="457200">
              <a:defRPr kumimoji="1" sz="2200">
                <a:solidFill>
                  <a:schemeClr val="hlink"/>
                </a:solidFill>
                <a:latin typeface="Arial" panose="020B060402020202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9pPr>
          </a:lstStyle>
          <a:p>
            <a:pPr algn="r" eaLnBrk="1" hangingPunct="1">
              <a:defRPr/>
            </a:pPr>
            <a:r>
              <a:rPr kumimoji="0" lang="en-US" altLang="ja-JP" sz="800" dirty="0">
                <a:solidFill>
                  <a:schemeClr val="tx1"/>
                </a:solidFill>
                <a:latin typeface="Meiryo UI" panose="020B0604030504040204" pitchFamily="50" charset="-128"/>
                <a:ea typeface="Meiryo UI" panose="020B0604030504040204" pitchFamily="50" charset="-128"/>
              </a:rPr>
              <a:t>© 2018 IBM Corporation</a:t>
            </a:r>
            <a:endParaRPr kumimoji="0" lang="en-US" altLang="ja-JP" sz="1800" dirty="0">
              <a:solidFill>
                <a:schemeClr val="tx1"/>
              </a:solidFill>
              <a:latin typeface="Meiryo UI" panose="020B0604030504040204" pitchFamily="50" charset="-128"/>
              <a:ea typeface="Meiryo UI" panose="020B0604030504040204" pitchFamily="50" charset="-128"/>
            </a:endParaRPr>
          </a:p>
        </p:txBody>
      </p:sp>
      <p:sp>
        <p:nvSpPr>
          <p:cNvPr id="9" name="Rectangle 6"/>
          <p:cNvSpPr txBox="1">
            <a:spLocks noChangeArrowheads="1"/>
          </p:cNvSpPr>
          <p:nvPr userDrawn="1"/>
        </p:nvSpPr>
        <p:spPr bwMode="auto">
          <a:xfrm>
            <a:off x="3695179" y="6551199"/>
            <a:ext cx="220458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algn="ctr" defTabSz="457200" rtl="0" eaLnBrk="1" fontAlgn="base" hangingPunct="1">
              <a:spcBef>
                <a:spcPct val="0"/>
              </a:spcBef>
              <a:spcAft>
                <a:spcPct val="0"/>
              </a:spcAft>
              <a:defRPr kumimoji="0" sz="800" kern="1200">
                <a:solidFill>
                  <a:schemeClr val="tx1"/>
                </a:solidFill>
                <a:latin typeface="+mn-lt"/>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ja-JP" sz="800" b="0" i="0" u="none" strike="noStrike" kern="1200" cap="none" spc="0" normalizeH="0" baseline="0" noProof="0" dirty="0">
                <a:ln>
                  <a:noFill/>
                </a:ln>
                <a:solidFill>
                  <a:srgbClr val="000000"/>
                </a:solidFill>
                <a:effectLst/>
                <a:uLnTx/>
                <a:uFillTx/>
                <a:latin typeface="Meiryo UI"/>
                <a:ea typeface="Meiryo UI" panose="020B0604030504040204" pitchFamily="50" charset="-128"/>
                <a:cs typeface="Meiryo UI" panose="020B0604030504040204" pitchFamily="50" charset="-128"/>
              </a:rPr>
              <a:t>IBM Confidential</a:t>
            </a:r>
            <a:endParaRPr kumimoji="0" lang="ja-JP" altLang="en-US" sz="800" b="0" i="0" u="none" strike="noStrike" kern="1200" cap="none" spc="0" normalizeH="0" baseline="0" noProof="0">
              <a:ln>
                <a:noFill/>
              </a:ln>
              <a:solidFill>
                <a:srgbClr val="000000"/>
              </a:solidFill>
              <a:effectLst/>
              <a:uLnTx/>
              <a:uFillTx/>
              <a:latin typeface="Meiryo UI"/>
              <a:ea typeface="Meiryo UI" panose="020B0604030504040204" pitchFamily="50" charset="-128"/>
              <a:cs typeface="Meiryo UI" panose="020B0604030504040204" pitchFamily="50" charset="-128"/>
            </a:endParaRPr>
          </a:p>
        </p:txBody>
      </p:sp>
      <p:sp>
        <p:nvSpPr>
          <p:cNvPr id="11" name="Rectangle 9"/>
          <p:cNvSpPr txBox="1">
            <a:spLocks noChangeArrowheads="1"/>
          </p:cNvSpPr>
          <p:nvPr userDrawn="1"/>
        </p:nvSpPr>
        <p:spPr bwMode="black">
          <a:xfrm>
            <a:off x="182562" y="6537325"/>
            <a:ext cx="53142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algn="l" defTabSz="457200" rtl="0" eaLnBrk="1" fontAlgn="base" hangingPunct="1">
              <a:spcBef>
                <a:spcPct val="0"/>
              </a:spcBef>
              <a:spcAft>
                <a:spcPct val="0"/>
              </a:spcAft>
              <a:defRPr kumimoji="0" sz="800" kern="1200">
                <a:solidFill>
                  <a:schemeClr val="tx1"/>
                </a:solidFill>
                <a:latin typeface="+mn-lt"/>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A32A56FA-1967-4B3D-BCE9-0ED7FF53A55F}" type="slidenum">
              <a:rPr kumimoji="0" lang="en-US" altLang="ja-JP" sz="800" b="0" i="0" u="none" strike="noStrike" kern="1200" cap="none" spc="0" normalizeH="0" baseline="0" noProof="0" smtClean="0">
                <a:ln>
                  <a:noFill/>
                </a:ln>
                <a:solidFill>
                  <a:srgbClr val="000000"/>
                </a:solidFill>
                <a:effectLst/>
                <a:uLnTx/>
                <a:uFillTx/>
                <a:latin typeface="Meiryo UI"/>
                <a:ea typeface="Meiryo UI" panose="020B0604030504040204" pitchFamily="50" charset="-128"/>
                <a:cs typeface="Meiryo UI" panose="020B0604030504040204" pitchFamily="50"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altLang="ja-JP" sz="800" b="0" i="0" u="none" strike="noStrike" kern="1200" cap="none" spc="0" normalizeH="0" baseline="0" noProof="0" dirty="0">
              <a:ln>
                <a:noFill/>
              </a:ln>
              <a:solidFill>
                <a:srgbClr val="000000"/>
              </a:solidFill>
              <a:effectLst/>
              <a:uLnTx/>
              <a:uFillTx/>
              <a:latin typeface="Meiryo UI"/>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121416863"/>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Lst>
  <p:hf hdr="0" dt="0"/>
  <p:txStyles>
    <p:titleStyle>
      <a:lvl1pPr algn="l" rtl="0" eaLnBrk="0" fontAlgn="base" hangingPunct="0">
        <a:lnSpc>
          <a:spcPct val="90000"/>
        </a:lnSpc>
        <a:spcBef>
          <a:spcPct val="0"/>
        </a:spcBef>
        <a:spcAft>
          <a:spcPct val="0"/>
        </a:spcAft>
        <a:defRPr kumimoji="1" sz="2200" kern="1200">
          <a:solidFill>
            <a:schemeClr val="hlink"/>
          </a:solidFill>
          <a:latin typeface="+mj-lt"/>
          <a:ea typeface="+mj-ea"/>
          <a:cs typeface="+mj-cs"/>
        </a:defRPr>
      </a:lvl1pPr>
      <a:lvl2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5pPr>
      <a:lvl6pPr marL="4572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6pPr>
      <a:lvl7pPr marL="9144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7pPr>
      <a:lvl8pPr marL="13716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8pPr>
      <a:lvl9pPr marL="18288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9pPr>
    </p:titleStyle>
    <p:bodyStyle>
      <a:lvl1pPr marL="173038" indent="-173038" algn="l" rtl="0" eaLnBrk="0" fontAlgn="base" hangingPunct="0">
        <a:spcBef>
          <a:spcPct val="20000"/>
        </a:spcBef>
        <a:spcAft>
          <a:spcPct val="0"/>
        </a:spcAft>
        <a:buClr>
          <a:schemeClr val="tx1"/>
        </a:buClr>
        <a:buFont typeface="Wingdings" panose="05000000000000000000" pitchFamily="2" charset="2"/>
        <a:buChar char="§"/>
        <a:defRPr kumimoji="1" sz="1600" kern="12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panose="020B0604020202020204" pitchFamily="34" charset="0"/>
        <a:buChar char="–"/>
        <a:defRPr kumimoji="1" sz="1600" kern="1200">
          <a:solidFill>
            <a:schemeClr val="tx1"/>
          </a:solidFill>
          <a:latin typeface="+mn-lt"/>
          <a:ea typeface="+mn-ea"/>
          <a:cs typeface="+mn-cs"/>
        </a:defRPr>
      </a:lvl2pPr>
      <a:lvl3pPr marL="855663" indent="-173038" algn="l" rtl="0" eaLnBrk="0" fontAlgn="base" hangingPunct="0">
        <a:spcBef>
          <a:spcPct val="20000"/>
        </a:spcBef>
        <a:spcAft>
          <a:spcPct val="0"/>
        </a:spcAft>
        <a:buClr>
          <a:schemeClr val="tx1"/>
        </a:buClr>
        <a:buChar char="•"/>
        <a:defRPr kumimoji="1"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kern="1200">
          <a:solidFill>
            <a:schemeClr val="bg1"/>
          </a:solidFill>
          <a:latin typeface="Arial" panose="020B0604020202020204" pitchFamily="34" charset="0"/>
          <a:ea typeface="+mn-ea"/>
          <a:cs typeface="Arial" panose="020B0604020202020204" pitchFamily="34" charset="0"/>
        </a:defRPr>
      </a:lvl4pPr>
      <a:lvl5pPr marL="1539875" indent="-163513" algn="l" rtl="0" eaLnBrk="0" fontAlgn="base" hangingPunct="0">
        <a:spcBef>
          <a:spcPct val="20000"/>
        </a:spcBef>
        <a:spcAft>
          <a:spcPct val="0"/>
        </a:spcAft>
        <a:buClr>
          <a:schemeClr val="bg1"/>
        </a:buClr>
        <a:buChar char="»"/>
        <a:defRPr kumimoji="1" sz="16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9388" y="115888"/>
            <a:ext cx="81041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マスター タイトルの書式設定</a:t>
            </a:r>
            <a:endParaRPr lang="en-US" altLang="ja-JP"/>
          </a:p>
        </p:txBody>
      </p:sp>
      <p:sp>
        <p:nvSpPr>
          <p:cNvPr id="2051" name="Rectangle 3"/>
          <p:cNvSpPr>
            <a:spLocks noGrp="1" noChangeArrowheads="1"/>
          </p:cNvSpPr>
          <p:nvPr>
            <p:ph type="body" idx="1"/>
          </p:nvPr>
        </p:nvSpPr>
        <p:spPr bwMode="auto">
          <a:xfrm>
            <a:off x="182563" y="692150"/>
            <a:ext cx="8686800" cy="566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2057" name="Picture 14" descr="blue-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80400" y="2270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userDrawn="1"/>
        </p:nvSpPr>
        <p:spPr bwMode="black">
          <a:xfrm>
            <a:off x="7235825" y="6524625"/>
            <a:ext cx="17256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defTabSz="457200">
              <a:defRPr kumimoji="1" sz="2200">
                <a:solidFill>
                  <a:schemeClr val="hlink"/>
                </a:solidFill>
                <a:latin typeface="Arial" panose="020B0604020202020204" pitchFamily="34" charset="0"/>
                <a:ea typeface="ＭＳ Ｐゴシック" panose="020B0600070205080204" pitchFamily="50" charset="-128"/>
              </a:defRPr>
            </a:lvl1pPr>
            <a:lvl2pPr marL="742950" indent="-285750" defTabSz="457200">
              <a:defRPr kumimoji="1" sz="2200">
                <a:solidFill>
                  <a:schemeClr val="hlink"/>
                </a:solidFill>
                <a:latin typeface="Arial" panose="020B0604020202020204" pitchFamily="34" charset="0"/>
                <a:ea typeface="ＭＳ Ｐゴシック" panose="020B0600070205080204" pitchFamily="50" charset="-128"/>
              </a:defRPr>
            </a:lvl2pPr>
            <a:lvl3pPr marL="1143000" indent="-228600" defTabSz="457200">
              <a:defRPr kumimoji="1" sz="2200">
                <a:solidFill>
                  <a:schemeClr val="hlink"/>
                </a:solidFill>
                <a:latin typeface="Arial" panose="020B0604020202020204" pitchFamily="34" charset="0"/>
                <a:ea typeface="ＭＳ Ｐゴシック" panose="020B0600070205080204" pitchFamily="50" charset="-128"/>
              </a:defRPr>
            </a:lvl3pPr>
            <a:lvl4pPr marL="1600200" indent="-228600" defTabSz="457200">
              <a:defRPr kumimoji="1" sz="2200">
                <a:solidFill>
                  <a:schemeClr val="hlink"/>
                </a:solidFill>
                <a:latin typeface="Arial" panose="020B0604020202020204" pitchFamily="34" charset="0"/>
                <a:ea typeface="ＭＳ Ｐゴシック" panose="020B0600070205080204" pitchFamily="50" charset="-128"/>
              </a:defRPr>
            </a:lvl4pPr>
            <a:lvl5pPr marL="2057400" indent="-228600" defTabSz="457200">
              <a:defRPr kumimoji="1" sz="2200">
                <a:solidFill>
                  <a:schemeClr val="hlink"/>
                </a:solidFill>
                <a:latin typeface="Arial" panose="020B060402020202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9pPr>
          </a:lstStyle>
          <a:p>
            <a:pPr algn="r" eaLnBrk="1" hangingPunct="1">
              <a:defRPr/>
            </a:pPr>
            <a:r>
              <a:rPr kumimoji="0" lang="en-US" altLang="ja-JP" sz="800" dirty="0">
                <a:solidFill>
                  <a:schemeClr val="tx1"/>
                </a:solidFill>
                <a:latin typeface="Meiryo UI" panose="020B0604030504040204" pitchFamily="50" charset="-128"/>
                <a:ea typeface="Meiryo UI" panose="020B0604030504040204" pitchFamily="50" charset="-128"/>
              </a:rPr>
              <a:t>© 2018 IBM Corporation</a:t>
            </a:r>
            <a:endParaRPr kumimoji="0" lang="en-US" altLang="ja-JP" sz="1800" dirty="0">
              <a:solidFill>
                <a:schemeClr val="tx1"/>
              </a:solidFill>
              <a:latin typeface="Meiryo UI" panose="020B0604030504040204" pitchFamily="50" charset="-128"/>
              <a:ea typeface="Meiryo UI" panose="020B0604030504040204" pitchFamily="50" charset="-128"/>
            </a:endParaRPr>
          </a:p>
        </p:txBody>
      </p:sp>
      <p:sp>
        <p:nvSpPr>
          <p:cNvPr id="9" name="Rectangle 6"/>
          <p:cNvSpPr txBox="1">
            <a:spLocks noChangeArrowheads="1"/>
          </p:cNvSpPr>
          <p:nvPr userDrawn="1"/>
        </p:nvSpPr>
        <p:spPr bwMode="auto">
          <a:xfrm>
            <a:off x="3695179" y="6551199"/>
            <a:ext cx="220458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algn="ctr" defTabSz="457200" rtl="0" eaLnBrk="1" fontAlgn="base" hangingPunct="1">
              <a:spcBef>
                <a:spcPct val="0"/>
              </a:spcBef>
              <a:spcAft>
                <a:spcPct val="0"/>
              </a:spcAft>
              <a:defRPr kumimoji="0" sz="800" kern="1200">
                <a:solidFill>
                  <a:schemeClr val="tx1"/>
                </a:solidFill>
                <a:latin typeface="+mn-lt"/>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ja-JP" sz="800" b="0" i="0" u="none" strike="noStrike" kern="1200" cap="none" spc="0" normalizeH="0" baseline="0" noProof="0" dirty="0">
                <a:ln>
                  <a:noFill/>
                </a:ln>
                <a:solidFill>
                  <a:srgbClr val="000000"/>
                </a:solidFill>
                <a:effectLst/>
                <a:uLnTx/>
                <a:uFillTx/>
                <a:latin typeface="Meiryo UI"/>
                <a:ea typeface="Meiryo UI" panose="020B0604030504040204" pitchFamily="50" charset="-128"/>
                <a:cs typeface="Meiryo UI" panose="020B0604030504040204" pitchFamily="50" charset="-128"/>
              </a:rPr>
              <a:t>IBM Confidential</a:t>
            </a:r>
            <a:endParaRPr kumimoji="0" lang="ja-JP" altLang="en-US" sz="800" b="0" i="0" u="none" strike="noStrike" kern="1200" cap="none" spc="0" normalizeH="0" baseline="0" noProof="0">
              <a:ln>
                <a:noFill/>
              </a:ln>
              <a:solidFill>
                <a:srgbClr val="000000"/>
              </a:solidFill>
              <a:effectLst/>
              <a:uLnTx/>
              <a:uFillTx/>
              <a:latin typeface="Meiryo UI"/>
              <a:ea typeface="Meiryo UI" panose="020B0604030504040204" pitchFamily="50" charset="-128"/>
              <a:cs typeface="Meiryo UI" panose="020B0604030504040204" pitchFamily="50" charset="-128"/>
            </a:endParaRPr>
          </a:p>
        </p:txBody>
      </p:sp>
      <p:sp>
        <p:nvSpPr>
          <p:cNvPr id="11" name="Rectangle 9"/>
          <p:cNvSpPr txBox="1">
            <a:spLocks noChangeArrowheads="1"/>
          </p:cNvSpPr>
          <p:nvPr userDrawn="1"/>
        </p:nvSpPr>
        <p:spPr bwMode="black">
          <a:xfrm>
            <a:off x="182562" y="6537325"/>
            <a:ext cx="53142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algn="l" defTabSz="457200" rtl="0" eaLnBrk="1" fontAlgn="base" hangingPunct="1">
              <a:spcBef>
                <a:spcPct val="0"/>
              </a:spcBef>
              <a:spcAft>
                <a:spcPct val="0"/>
              </a:spcAft>
              <a:defRPr kumimoji="0" sz="800" kern="1200">
                <a:solidFill>
                  <a:schemeClr val="tx1"/>
                </a:solidFill>
                <a:latin typeface="+mn-lt"/>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A32A56FA-1967-4B3D-BCE9-0ED7FF53A55F}" type="slidenum">
              <a:rPr kumimoji="0" lang="en-US" altLang="ja-JP" sz="800" b="0" i="0" u="none" strike="noStrike" kern="1200" cap="none" spc="0" normalizeH="0" baseline="0" noProof="0" smtClean="0">
                <a:ln>
                  <a:noFill/>
                </a:ln>
                <a:solidFill>
                  <a:srgbClr val="000000"/>
                </a:solidFill>
                <a:effectLst/>
                <a:uLnTx/>
                <a:uFillTx/>
                <a:latin typeface="Meiryo UI"/>
                <a:ea typeface="Meiryo UI" panose="020B0604030504040204" pitchFamily="50" charset="-128"/>
                <a:cs typeface="Meiryo UI" panose="020B0604030504040204" pitchFamily="50"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altLang="ja-JP" sz="800" b="0" i="0" u="none" strike="noStrike" kern="1200" cap="none" spc="0" normalizeH="0" baseline="0" noProof="0" dirty="0">
              <a:ln>
                <a:noFill/>
              </a:ln>
              <a:solidFill>
                <a:srgbClr val="000000"/>
              </a:solidFill>
              <a:effectLst/>
              <a:uLnTx/>
              <a:uFillTx/>
              <a:latin typeface="Meiryo UI"/>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165052836"/>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Lst>
  <p:hf hdr="0" dt="0"/>
  <p:txStyles>
    <p:titleStyle>
      <a:lvl1pPr algn="l" rtl="0" eaLnBrk="0" fontAlgn="base" hangingPunct="0">
        <a:lnSpc>
          <a:spcPct val="90000"/>
        </a:lnSpc>
        <a:spcBef>
          <a:spcPct val="0"/>
        </a:spcBef>
        <a:spcAft>
          <a:spcPct val="0"/>
        </a:spcAft>
        <a:defRPr kumimoji="1" sz="2200" kern="1200">
          <a:solidFill>
            <a:schemeClr val="hlink"/>
          </a:solidFill>
          <a:latin typeface="+mj-lt"/>
          <a:ea typeface="+mj-ea"/>
          <a:cs typeface="+mj-cs"/>
        </a:defRPr>
      </a:lvl1pPr>
      <a:lvl2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5pPr>
      <a:lvl6pPr marL="4572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6pPr>
      <a:lvl7pPr marL="9144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7pPr>
      <a:lvl8pPr marL="13716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8pPr>
      <a:lvl9pPr marL="18288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9pPr>
    </p:titleStyle>
    <p:bodyStyle>
      <a:lvl1pPr marL="173038" indent="-173038" algn="l" rtl="0" eaLnBrk="0" fontAlgn="base" hangingPunct="0">
        <a:spcBef>
          <a:spcPct val="20000"/>
        </a:spcBef>
        <a:spcAft>
          <a:spcPct val="0"/>
        </a:spcAft>
        <a:buClr>
          <a:schemeClr val="tx1"/>
        </a:buClr>
        <a:buFont typeface="Wingdings" panose="05000000000000000000" pitchFamily="2" charset="2"/>
        <a:buChar char="§"/>
        <a:defRPr kumimoji="1" sz="1600" kern="12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panose="020B0604020202020204" pitchFamily="34" charset="0"/>
        <a:buChar char="–"/>
        <a:defRPr kumimoji="1" sz="1600" kern="1200">
          <a:solidFill>
            <a:schemeClr val="tx1"/>
          </a:solidFill>
          <a:latin typeface="+mn-lt"/>
          <a:ea typeface="+mn-ea"/>
          <a:cs typeface="+mn-cs"/>
        </a:defRPr>
      </a:lvl2pPr>
      <a:lvl3pPr marL="855663" indent="-173038" algn="l" rtl="0" eaLnBrk="0" fontAlgn="base" hangingPunct="0">
        <a:spcBef>
          <a:spcPct val="20000"/>
        </a:spcBef>
        <a:spcAft>
          <a:spcPct val="0"/>
        </a:spcAft>
        <a:buClr>
          <a:schemeClr val="tx1"/>
        </a:buClr>
        <a:buChar char="•"/>
        <a:defRPr kumimoji="1"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kern="1200">
          <a:solidFill>
            <a:schemeClr val="bg1"/>
          </a:solidFill>
          <a:latin typeface="Arial" panose="020B0604020202020204" pitchFamily="34" charset="0"/>
          <a:ea typeface="+mn-ea"/>
          <a:cs typeface="Arial" panose="020B0604020202020204" pitchFamily="34" charset="0"/>
        </a:defRPr>
      </a:lvl4pPr>
      <a:lvl5pPr marL="1539875" indent="-163513" algn="l" rtl="0" eaLnBrk="0" fontAlgn="base" hangingPunct="0">
        <a:spcBef>
          <a:spcPct val="20000"/>
        </a:spcBef>
        <a:spcAft>
          <a:spcPct val="0"/>
        </a:spcAft>
        <a:buClr>
          <a:schemeClr val="bg1"/>
        </a:buClr>
        <a:buChar char="»"/>
        <a:defRPr kumimoji="1" sz="16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9388" y="115888"/>
            <a:ext cx="8104187"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マスター タイトルの書式設定</a:t>
            </a:r>
            <a:endParaRPr lang="en-US" altLang="ja-JP"/>
          </a:p>
        </p:txBody>
      </p:sp>
      <p:sp>
        <p:nvSpPr>
          <p:cNvPr id="2051" name="Rectangle 3"/>
          <p:cNvSpPr>
            <a:spLocks noGrp="1" noChangeArrowheads="1"/>
          </p:cNvSpPr>
          <p:nvPr>
            <p:ph type="body" idx="1"/>
          </p:nvPr>
        </p:nvSpPr>
        <p:spPr bwMode="auto">
          <a:xfrm>
            <a:off x="182563" y="692150"/>
            <a:ext cx="8686800" cy="566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2057" name="Picture 14" descr="blue-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280400" y="2270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userDrawn="1"/>
        </p:nvSpPr>
        <p:spPr bwMode="black">
          <a:xfrm>
            <a:off x="7235825" y="6524625"/>
            <a:ext cx="17256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defTabSz="457200">
              <a:defRPr kumimoji="1" sz="2200">
                <a:solidFill>
                  <a:schemeClr val="hlink"/>
                </a:solidFill>
                <a:latin typeface="Arial" panose="020B0604020202020204" pitchFamily="34" charset="0"/>
                <a:ea typeface="ＭＳ Ｐゴシック" panose="020B0600070205080204" pitchFamily="50" charset="-128"/>
              </a:defRPr>
            </a:lvl1pPr>
            <a:lvl2pPr marL="742950" indent="-285750" defTabSz="457200">
              <a:defRPr kumimoji="1" sz="2200">
                <a:solidFill>
                  <a:schemeClr val="hlink"/>
                </a:solidFill>
                <a:latin typeface="Arial" panose="020B0604020202020204" pitchFamily="34" charset="0"/>
                <a:ea typeface="ＭＳ Ｐゴシック" panose="020B0600070205080204" pitchFamily="50" charset="-128"/>
              </a:defRPr>
            </a:lvl2pPr>
            <a:lvl3pPr marL="1143000" indent="-228600" defTabSz="457200">
              <a:defRPr kumimoji="1" sz="2200">
                <a:solidFill>
                  <a:schemeClr val="hlink"/>
                </a:solidFill>
                <a:latin typeface="Arial" panose="020B0604020202020204" pitchFamily="34" charset="0"/>
                <a:ea typeface="ＭＳ Ｐゴシック" panose="020B0600070205080204" pitchFamily="50" charset="-128"/>
              </a:defRPr>
            </a:lvl3pPr>
            <a:lvl4pPr marL="1600200" indent="-228600" defTabSz="457200">
              <a:defRPr kumimoji="1" sz="2200">
                <a:solidFill>
                  <a:schemeClr val="hlink"/>
                </a:solidFill>
                <a:latin typeface="Arial" panose="020B0604020202020204" pitchFamily="34" charset="0"/>
                <a:ea typeface="ＭＳ Ｐゴシック" panose="020B0600070205080204" pitchFamily="50" charset="-128"/>
              </a:defRPr>
            </a:lvl4pPr>
            <a:lvl5pPr marL="2057400" indent="-228600" defTabSz="457200">
              <a:defRPr kumimoji="1" sz="2200">
                <a:solidFill>
                  <a:schemeClr val="hlink"/>
                </a:solidFill>
                <a:latin typeface="Arial" panose="020B0604020202020204" pitchFamily="34" charset="0"/>
                <a:ea typeface="ＭＳ Ｐゴシック" panose="020B0600070205080204" pitchFamily="50" charset="-128"/>
              </a:defRPr>
            </a:lvl5pPr>
            <a:lvl6pPr marL="25146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6pPr>
            <a:lvl7pPr marL="29718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7pPr>
            <a:lvl8pPr marL="34290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8pPr>
            <a:lvl9pPr marL="3886200" indent="-228600" defTabSz="457200" eaLnBrk="0" fontAlgn="base" hangingPunct="0">
              <a:spcBef>
                <a:spcPct val="0"/>
              </a:spcBef>
              <a:spcAft>
                <a:spcPct val="0"/>
              </a:spcAft>
              <a:defRPr kumimoji="1" sz="2200">
                <a:solidFill>
                  <a:schemeClr val="hlink"/>
                </a:solidFill>
                <a:latin typeface="Arial" panose="020B0604020202020204" pitchFamily="34" charset="0"/>
                <a:ea typeface="ＭＳ Ｐゴシック" panose="020B0600070205080204" pitchFamily="50" charset="-128"/>
              </a:defRPr>
            </a:lvl9pPr>
          </a:lstStyle>
          <a:p>
            <a:pPr algn="r" eaLnBrk="1" hangingPunct="1">
              <a:defRPr/>
            </a:pPr>
            <a:r>
              <a:rPr kumimoji="0" lang="en-US" altLang="ja-JP" sz="800" dirty="0">
                <a:solidFill>
                  <a:schemeClr val="tx1"/>
                </a:solidFill>
                <a:latin typeface="Meiryo UI" panose="020B0604030504040204" pitchFamily="50" charset="-128"/>
                <a:ea typeface="Meiryo UI" panose="020B0604030504040204" pitchFamily="50" charset="-128"/>
              </a:rPr>
              <a:t>© 2019 IBM Corporation</a:t>
            </a:r>
            <a:endParaRPr kumimoji="0" lang="en-US" altLang="ja-JP" sz="1800" dirty="0">
              <a:solidFill>
                <a:schemeClr val="tx1"/>
              </a:solidFill>
              <a:latin typeface="Meiryo UI" panose="020B0604030504040204" pitchFamily="50" charset="-128"/>
              <a:ea typeface="Meiryo UI" panose="020B0604030504040204" pitchFamily="50" charset="-128"/>
            </a:endParaRPr>
          </a:p>
        </p:txBody>
      </p:sp>
      <p:sp>
        <p:nvSpPr>
          <p:cNvPr id="11" name="Rectangle 9"/>
          <p:cNvSpPr txBox="1">
            <a:spLocks noChangeArrowheads="1"/>
          </p:cNvSpPr>
          <p:nvPr userDrawn="1"/>
        </p:nvSpPr>
        <p:spPr bwMode="black">
          <a:xfrm>
            <a:off x="182562" y="6537325"/>
            <a:ext cx="53142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defPPr>
              <a:defRPr lang="en-US"/>
            </a:defPPr>
            <a:lvl1pPr algn="l" defTabSz="457200" rtl="0" eaLnBrk="1" fontAlgn="base" hangingPunct="1">
              <a:spcBef>
                <a:spcPct val="0"/>
              </a:spcBef>
              <a:spcAft>
                <a:spcPct val="0"/>
              </a:spcAft>
              <a:defRPr kumimoji="0" sz="800" kern="1200">
                <a:solidFill>
                  <a:schemeClr val="tx1"/>
                </a:solidFill>
                <a:latin typeface="+mn-lt"/>
                <a:ea typeface="Meiryo UI" panose="020B0604030504040204" pitchFamily="50" charset="-128"/>
                <a:cs typeface="Meiryo UI" panose="020B0604030504040204" pitchFamily="50" charset="-128"/>
              </a:defRPr>
            </a:lvl1pPr>
            <a:lvl2pPr marL="4572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2pPr>
            <a:lvl3pPr marL="9144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3pPr>
            <a:lvl4pPr marL="13716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4pPr>
            <a:lvl5pPr marL="1828800" algn="l" rtl="0" eaLnBrk="0" fontAlgn="base" hangingPunct="0">
              <a:spcBef>
                <a:spcPct val="0"/>
              </a:spcBef>
              <a:spcAft>
                <a:spcPct val="0"/>
              </a:spcAft>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5pPr>
            <a:lvl6pPr marL="22860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6pPr>
            <a:lvl7pPr marL="27432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7pPr>
            <a:lvl8pPr marL="32004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8pPr>
            <a:lvl9pPr marL="3657600" algn="l" defTabSz="914400" rtl="0" eaLnBrk="1" latinLnBrk="0" hangingPunct="1">
              <a:defRPr kumimoji="1" sz="2200" kern="1200">
                <a:solidFill>
                  <a:schemeClr val="hlink"/>
                </a:solidFill>
                <a:latin typeface="Arial" panose="020B0604020202020204" pitchFamily="34" charset="0"/>
                <a:ea typeface="Meiryo UI" panose="020B0604030504040204" pitchFamily="50" charset="-128"/>
                <a:cs typeface="Meiryo UI" panose="020B0604030504040204" pitchFamily="50"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A32A56FA-1967-4B3D-BCE9-0ED7FF53A55F}" type="slidenum">
              <a:rPr kumimoji="0" lang="en-US" altLang="ja-JP" sz="800" b="0" i="0" u="none" strike="noStrike" kern="1200" cap="none" spc="0" normalizeH="0" baseline="0" noProof="0" smtClean="0">
                <a:ln>
                  <a:noFill/>
                </a:ln>
                <a:solidFill>
                  <a:srgbClr val="000000"/>
                </a:solidFill>
                <a:effectLst/>
                <a:uLnTx/>
                <a:uFillTx/>
                <a:latin typeface="Meiryo UI"/>
                <a:ea typeface="Meiryo UI" panose="020B0604030504040204" pitchFamily="50" charset="-128"/>
                <a:cs typeface="Meiryo UI" panose="020B0604030504040204" pitchFamily="50"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altLang="ja-JP" sz="800" b="0" i="0" u="none" strike="noStrike" kern="1200" cap="none" spc="0" normalizeH="0" baseline="0" noProof="0" dirty="0">
              <a:ln>
                <a:noFill/>
              </a:ln>
              <a:solidFill>
                <a:srgbClr val="000000"/>
              </a:solidFill>
              <a:effectLst/>
              <a:uLnTx/>
              <a:uFillTx/>
              <a:latin typeface="Meiryo UI"/>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22219902"/>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Lst>
  <p:hf hdr="0" dt="0"/>
  <p:txStyles>
    <p:titleStyle>
      <a:lvl1pPr algn="l" rtl="0" eaLnBrk="0" fontAlgn="base" hangingPunct="0">
        <a:lnSpc>
          <a:spcPct val="90000"/>
        </a:lnSpc>
        <a:spcBef>
          <a:spcPct val="0"/>
        </a:spcBef>
        <a:spcAft>
          <a:spcPct val="0"/>
        </a:spcAft>
        <a:defRPr kumimoji="1" sz="2200" kern="1200">
          <a:solidFill>
            <a:schemeClr val="hlink"/>
          </a:solidFill>
          <a:latin typeface="+mj-lt"/>
          <a:ea typeface="+mj-ea"/>
          <a:cs typeface="+mj-cs"/>
        </a:defRPr>
      </a:lvl1pPr>
      <a:lvl2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2pPr>
      <a:lvl3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3pPr>
      <a:lvl4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4pPr>
      <a:lvl5pPr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5pPr>
      <a:lvl6pPr marL="4572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6pPr>
      <a:lvl7pPr marL="9144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7pPr>
      <a:lvl8pPr marL="13716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8pPr>
      <a:lvl9pPr marL="1828800" algn="l" rtl="0" eaLnBrk="0" fontAlgn="base" hangingPunct="0">
        <a:lnSpc>
          <a:spcPct val="90000"/>
        </a:lnSpc>
        <a:spcBef>
          <a:spcPct val="0"/>
        </a:spcBef>
        <a:spcAft>
          <a:spcPct val="0"/>
        </a:spcAft>
        <a:defRPr kumimoji="1" sz="2200">
          <a:solidFill>
            <a:schemeClr val="hlink"/>
          </a:solidFill>
          <a:latin typeface="Meiryo UI" panose="020B0604030504040204" pitchFamily="50" charset="-128"/>
          <a:ea typeface="Meiryo UI" panose="020B0604030504040204" pitchFamily="50" charset="-128"/>
          <a:cs typeface="Meiryo UI" panose="020B0604030504040204" pitchFamily="50" charset="-128"/>
        </a:defRPr>
      </a:lvl9pPr>
    </p:titleStyle>
    <p:bodyStyle>
      <a:lvl1pPr marL="173038" indent="-173038" algn="l" rtl="0" eaLnBrk="0" fontAlgn="base" hangingPunct="0">
        <a:spcBef>
          <a:spcPct val="20000"/>
        </a:spcBef>
        <a:spcAft>
          <a:spcPct val="0"/>
        </a:spcAft>
        <a:buClr>
          <a:schemeClr val="tx1"/>
        </a:buClr>
        <a:buFont typeface="Wingdings" panose="05000000000000000000" pitchFamily="2" charset="2"/>
        <a:buChar char="§"/>
        <a:defRPr kumimoji="1" sz="1600" kern="12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panose="020B0604020202020204" pitchFamily="34" charset="0"/>
        <a:buChar char="–"/>
        <a:defRPr kumimoji="1" sz="1600" kern="1200">
          <a:solidFill>
            <a:schemeClr val="tx1"/>
          </a:solidFill>
          <a:latin typeface="+mn-lt"/>
          <a:ea typeface="+mn-ea"/>
          <a:cs typeface="+mn-cs"/>
        </a:defRPr>
      </a:lvl2pPr>
      <a:lvl3pPr marL="855663" indent="-173038" algn="l" rtl="0" eaLnBrk="0" fontAlgn="base" hangingPunct="0">
        <a:spcBef>
          <a:spcPct val="20000"/>
        </a:spcBef>
        <a:spcAft>
          <a:spcPct val="0"/>
        </a:spcAft>
        <a:buClr>
          <a:schemeClr val="tx1"/>
        </a:buClr>
        <a:buChar char="•"/>
        <a:defRPr kumimoji="1"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sz="1600" kern="1200">
          <a:solidFill>
            <a:schemeClr val="bg1"/>
          </a:solidFill>
          <a:latin typeface="Arial" panose="020B0604020202020204" pitchFamily="34" charset="0"/>
          <a:ea typeface="+mn-ea"/>
          <a:cs typeface="Arial" panose="020B0604020202020204" pitchFamily="34" charset="0"/>
        </a:defRPr>
      </a:lvl4pPr>
      <a:lvl5pPr marL="1539875" indent="-163513" algn="l" rtl="0" eaLnBrk="0" fontAlgn="base" hangingPunct="0">
        <a:spcBef>
          <a:spcPct val="20000"/>
        </a:spcBef>
        <a:spcAft>
          <a:spcPct val="0"/>
        </a:spcAft>
        <a:buClr>
          <a:schemeClr val="bg1"/>
        </a:buClr>
        <a:buChar char="»"/>
        <a:defRPr kumimoji="1" sz="16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insights.dice.com/2019/01/02/top-tech-skills-2018-kotlin-kubernet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hyperlink" Target="https://w3-connections.ibm.com/blogs/490111f1-af68-4b34-b059-8edb56d3b9dc/entry/GTS_Award_Red_Hat_%E9%96%A2%E9%80%A3_Certification_Award%E3%81%AE%E7%99%BA%E8%A1%A8?lang=j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creationline.com/cka-ckad-exa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ook.impress.co.jp/books/111810105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hyperlink" Target="https://linuxacademy.com/course/cloud-native-certified-kubernetes-administrator-cka/" TargetMode="External"/><Relationship Id="rId3" Type="http://schemas.openxmlformats.org/officeDocument/2006/relationships/hyperlink" Target="https://qiita.com/sotoiwa/items/3509ca3d18d1bed00dee" TargetMode="External"/><Relationship Id="rId7" Type="http://schemas.openxmlformats.org/officeDocument/2006/relationships/hyperlink" Target="https://kubernetes.io/docs/tasks/" TargetMode="External"/><Relationship Id="rId12" Type="http://schemas.openxmlformats.org/officeDocument/2006/relationships/hyperlink" Target="https://qiita.com/sotoiwa/items/2b22dc21d88c7822e44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amazon.co.jp/Kubernetes%E5%AE%8C%E5%85%A8%E3%82%AC%E3%82%A4%E3%83%89-impress-top-gear-%E9%9D%92%E5%B1%B1/dp/4295004804" TargetMode="External"/><Relationship Id="rId11" Type="http://schemas.openxmlformats.org/officeDocument/2006/relationships/hyperlink" Target="https://github.com/kelseyhightower/kubernetes-the-hard-way" TargetMode="External"/><Relationship Id="rId5" Type="http://schemas.openxmlformats.org/officeDocument/2006/relationships/hyperlink" Target="https://qiita.com/oke-py/items/e8bf3863c8f48d750427" TargetMode="External"/><Relationship Id="rId10" Type="http://schemas.openxmlformats.org/officeDocument/2006/relationships/hyperlink" Target="https://github.com/dgkanatsios/CKAD-exercises" TargetMode="External"/><Relationship Id="rId4" Type="http://schemas.openxmlformats.org/officeDocument/2006/relationships/hyperlink" Target="https://qiita.com/kentakozuka/items/c1a30f1545752264dfe6" TargetMode="External"/><Relationship Id="rId9" Type="http://schemas.openxmlformats.org/officeDocument/2006/relationships/hyperlink" Target="https://linuxacademy.com/course/certified-kubernetes-application-developer-cka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raining.linuxfoundation.org/certification/certified-kubernetes-administrator-ck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training.linuxfoundation.org/certification/certified-kubernetes-application-developer-cka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madorn.com/certified-kubernetes-administrator-exam.html#.XXhJa5P7RN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ncf/curriculu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raining.linuxfoundation.org/go/cka-ckad-candidate-handboo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www.meti.go.jp/shingikai/mono_info_service/digital_transformation/20180907_report.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docker.co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6935"/>
                    </a14:imgEffect>
                    <a14:imgEffect>
                      <a14:saturation sat="94000"/>
                    </a14:imgEffect>
                    <a14:imgEffect>
                      <a14:brightnessContrast bright="-7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A86FF2A-62A6-F246-B876-3983E39FEE88}"/>
              </a:ext>
            </a:extLst>
          </p:cNvPr>
          <p:cNvSpPr>
            <a:spLocks noGrp="1"/>
          </p:cNvSpPr>
          <p:nvPr>
            <p:ph type="ctrTitle"/>
          </p:nvPr>
        </p:nvSpPr>
        <p:spPr>
          <a:xfrm>
            <a:off x="626301" y="1122363"/>
            <a:ext cx="8317283" cy="2387600"/>
          </a:xfrm>
        </p:spPr>
        <p:txBody>
          <a:bodyPr/>
          <a:lstStyle/>
          <a:p>
            <a:pPr lvl="1"/>
            <a:r>
              <a:rPr lang="en-US" altLang="ja-JP" sz="2500" b="1" i="1" dirty="0">
                <a:solidFill>
                  <a:schemeClr val="bg1"/>
                </a:solidFill>
                <a:latin typeface="Meiryo UI" panose="020B0604030504040204" pitchFamily="34" charset="-128"/>
                <a:ea typeface="Meiryo UI" panose="020B0604030504040204" pitchFamily="34" charset="-128"/>
              </a:rPr>
              <a:t>2019/3Q Cloud Native </a:t>
            </a:r>
            <a:r>
              <a:rPr lang="ja-JP" altLang="en-US" sz="2500" b="1" i="1">
                <a:solidFill>
                  <a:schemeClr val="bg1"/>
                </a:solidFill>
                <a:latin typeface="Meiryo UI" panose="020B0604030504040204" pitchFamily="34" charset="-128"/>
                <a:ea typeface="Meiryo UI" panose="020B0604030504040204" pitchFamily="34" charset="-128"/>
              </a:rPr>
              <a:t>テクニカルセミナー</a:t>
            </a:r>
          </a:p>
        </p:txBody>
      </p:sp>
      <p:sp>
        <p:nvSpPr>
          <p:cNvPr id="5" name="字幕 4">
            <a:extLst>
              <a:ext uri="{FF2B5EF4-FFF2-40B4-BE49-F238E27FC236}">
                <a16:creationId xmlns:a16="http://schemas.microsoft.com/office/drawing/2014/main" id="{4DF7E98E-195A-CE44-982C-4E2D5E7106E5}"/>
              </a:ext>
            </a:extLst>
          </p:cNvPr>
          <p:cNvSpPr>
            <a:spLocks noGrp="1"/>
          </p:cNvSpPr>
          <p:nvPr>
            <p:ph type="subTitle" idx="1"/>
          </p:nvPr>
        </p:nvSpPr>
        <p:spPr>
          <a:xfrm>
            <a:off x="626300" y="3830638"/>
            <a:ext cx="8317283" cy="1655762"/>
          </a:xfrm>
        </p:spPr>
        <p:txBody>
          <a:bodyPr/>
          <a:lstStyle/>
          <a:p>
            <a:r>
              <a:rPr lang="en-US" altLang="ja-JP" b="1" dirty="0">
                <a:solidFill>
                  <a:schemeClr val="bg1"/>
                </a:solidFill>
                <a:latin typeface="Meiryo UI" panose="020B0604030504040204" pitchFamily="34" charset="-128"/>
                <a:ea typeface="Meiryo UI" panose="020B0604030504040204" pitchFamily="34" charset="-128"/>
              </a:rPr>
              <a:t>CKA&amp;CKAD</a:t>
            </a:r>
            <a:r>
              <a:rPr lang="ja-JP" altLang="en-US" b="1">
                <a:solidFill>
                  <a:schemeClr val="bg1"/>
                </a:solidFill>
                <a:latin typeface="Meiryo UI" panose="020B0604030504040204" pitchFamily="34" charset="-128"/>
                <a:ea typeface="Meiryo UI" panose="020B0604030504040204" pitchFamily="34" charset="-128"/>
              </a:rPr>
              <a:t>資格を取得するための</a:t>
            </a:r>
            <a:r>
              <a:rPr lang="en-US" altLang="ja-JP" b="1" dirty="0" err="1">
                <a:solidFill>
                  <a:schemeClr val="bg1"/>
                </a:solidFill>
                <a:latin typeface="Meiryo UI" panose="020B0604030504040204" pitchFamily="34" charset="-128"/>
                <a:ea typeface="Meiryo UI" panose="020B0604030504040204" pitchFamily="34" charset="-128"/>
              </a:rPr>
              <a:t>Hint&amp;Tips</a:t>
            </a:r>
            <a:endParaRPr lang="en-US" altLang="ja-JP" b="1" dirty="0">
              <a:solidFill>
                <a:schemeClr val="bg1"/>
              </a:solidFill>
              <a:latin typeface="Meiryo UI" panose="020B0604030504040204" pitchFamily="34" charset="-128"/>
              <a:ea typeface="Meiryo UI" panose="020B0604030504040204" pitchFamily="34" charset="-128"/>
            </a:endParaRPr>
          </a:p>
          <a:p>
            <a:endParaRPr kumimoji="1" lang="ja-JP" altLang="en-US">
              <a:solidFill>
                <a:schemeClr val="bg1"/>
              </a:solidFill>
            </a:endParaRPr>
          </a:p>
        </p:txBody>
      </p:sp>
    </p:spTree>
    <p:extLst>
      <p:ext uri="{BB962C8B-B14F-4D97-AF65-F5344CB8AC3E}">
        <p14:creationId xmlns:p14="http://schemas.microsoft.com/office/powerpoint/2010/main" val="4251136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 name="表 128">
            <a:extLst>
              <a:ext uri="{FF2B5EF4-FFF2-40B4-BE49-F238E27FC236}">
                <a16:creationId xmlns:a16="http://schemas.microsoft.com/office/drawing/2014/main" id="{8DC5E9B4-1776-CA42-B6D6-54C1AB13691E}"/>
              </a:ext>
            </a:extLst>
          </p:cNvPr>
          <p:cNvGraphicFramePr>
            <a:graphicFrameLocks noGrp="1"/>
          </p:cNvGraphicFramePr>
          <p:nvPr/>
        </p:nvGraphicFramePr>
        <p:xfrm>
          <a:off x="429834" y="3280732"/>
          <a:ext cx="8491197" cy="3461380"/>
        </p:xfrm>
        <a:graphic>
          <a:graphicData uri="http://schemas.openxmlformats.org/drawingml/2006/table">
            <a:tbl>
              <a:tblPr firstRow="1" bandRow="1">
                <a:tableStyleId>{5C22544A-7EE6-4342-B048-85BDC9FD1C3A}</a:tableStyleId>
              </a:tblPr>
              <a:tblGrid>
                <a:gridCol w="2830399">
                  <a:extLst>
                    <a:ext uri="{9D8B030D-6E8A-4147-A177-3AD203B41FA5}">
                      <a16:colId xmlns:a16="http://schemas.microsoft.com/office/drawing/2014/main" val="2314603086"/>
                    </a:ext>
                  </a:extLst>
                </a:gridCol>
                <a:gridCol w="2830399">
                  <a:extLst>
                    <a:ext uri="{9D8B030D-6E8A-4147-A177-3AD203B41FA5}">
                      <a16:colId xmlns:a16="http://schemas.microsoft.com/office/drawing/2014/main" val="1068416459"/>
                    </a:ext>
                  </a:extLst>
                </a:gridCol>
                <a:gridCol w="2830399">
                  <a:extLst>
                    <a:ext uri="{9D8B030D-6E8A-4147-A177-3AD203B41FA5}">
                      <a16:colId xmlns:a16="http://schemas.microsoft.com/office/drawing/2014/main" val="437543794"/>
                    </a:ext>
                  </a:extLst>
                </a:gridCol>
              </a:tblGrid>
              <a:tr h="1730690">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1282647450"/>
                  </a:ext>
                </a:extLst>
              </a:tr>
              <a:tr h="1730690">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tc>
                  <a:txBody>
                    <a:bodyPr/>
                    <a:lstStyle/>
                    <a:p>
                      <a:endParaRPr kumimoji="1" lang="ja-JP" altLang="en-US"/>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noFill/>
                  </a:tcPr>
                </a:tc>
                <a:extLst>
                  <a:ext uri="{0D108BD9-81ED-4DB2-BD59-A6C34878D82A}">
                    <a16:rowId xmlns:a16="http://schemas.microsoft.com/office/drawing/2014/main" val="2212198217"/>
                  </a:ext>
                </a:extLst>
              </a:tr>
            </a:tbl>
          </a:graphicData>
        </a:graphic>
      </p:graphicFrame>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p:txBody>
          <a:bodyPr/>
          <a:lstStyle/>
          <a:p>
            <a:r>
              <a:rPr lang="en-US" altLang="ja-JP" dirty="0">
                <a:latin typeface="Meiryo UI" panose="020B0604030504040204" pitchFamily="34" charset="-128"/>
                <a:ea typeface="Meiryo UI" panose="020B0604030504040204" pitchFamily="34" charset="-128"/>
              </a:rPr>
              <a:t>Kubernetes</a:t>
            </a:r>
            <a:r>
              <a:rPr lang="ja-JP" altLang="en-US">
                <a:latin typeface="Meiryo UI" panose="020B0604030504040204" pitchFamily="34" charset="-128"/>
                <a:ea typeface="Meiryo UI" panose="020B0604030504040204" pitchFamily="34" charset="-128"/>
              </a:rPr>
              <a:t>とは？</a:t>
            </a:r>
            <a:endParaRPr kumimoji="1" lang="ja-JP" altLang="en-US">
              <a:latin typeface="Meiryo UI" panose="020B0604030504040204" pitchFamily="34" charset="-128"/>
              <a:ea typeface="Meiryo UI" panose="020B0604030504040204" pitchFamily="34" charset="-128"/>
            </a:endParaRPr>
          </a:p>
        </p:txBody>
      </p:sp>
      <p:sp>
        <p:nvSpPr>
          <p:cNvPr id="3" name="コンテンツ プレースホルダー 2">
            <a:extLst>
              <a:ext uri="{FF2B5EF4-FFF2-40B4-BE49-F238E27FC236}">
                <a16:creationId xmlns:a16="http://schemas.microsoft.com/office/drawing/2014/main" id="{EB24AB94-7BC6-5B42-A487-713A3EBF0EF0}"/>
              </a:ext>
            </a:extLst>
          </p:cNvPr>
          <p:cNvSpPr>
            <a:spLocks noGrp="1"/>
          </p:cNvSpPr>
          <p:nvPr>
            <p:ph idx="1"/>
          </p:nvPr>
        </p:nvSpPr>
        <p:spPr>
          <a:xfrm>
            <a:off x="182563" y="692150"/>
            <a:ext cx="8686800" cy="1539441"/>
          </a:xfrm>
        </p:spPr>
        <p:txBody>
          <a:bodyPr/>
          <a:lstStyle/>
          <a:p>
            <a:endParaRPr lang="en-US" altLang="ja-JP" dirty="0">
              <a:latin typeface="Meiryo UI" panose="020B0604030504040204" pitchFamily="34" charset="-128"/>
              <a:ea typeface="Meiryo UI" panose="020B0604030504040204" pitchFamily="34" charset="-128"/>
            </a:endParaRPr>
          </a:p>
          <a:p>
            <a:endParaRPr lang="en-US" altLang="ja-JP" dirty="0">
              <a:latin typeface="Meiryo UI" panose="020B0604030504040204" pitchFamily="34" charset="-128"/>
              <a:ea typeface="Meiryo UI" panose="020B0604030504040204" pitchFamily="34" charset="-128"/>
            </a:endParaRPr>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p:txBody>
      </p:sp>
      <p:pic>
        <p:nvPicPr>
          <p:cNvPr id="4" name="図 3">
            <a:extLst>
              <a:ext uri="{FF2B5EF4-FFF2-40B4-BE49-F238E27FC236}">
                <a16:creationId xmlns:a16="http://schemas.microsoft.com/office/drawing/2014/main" id="{EB799202-26E8-964D-8C60-0A03F62DDC94}"/>
              </a:ext>
            </a:extLst>
          </p:cNvPr>
          <p:cNvPicPr>
            <a:picLocks noChangeAspect="1"/>
          </p:cNvPicPr>
          <p:nvPr/>
        </p:nvPicPr>
        <p:blipFill>
          <a:blip r:embed="rId3"/>
          <a:stretch>
            <a:fillRect/>
          </a:stretch>
        </p:blipFill>
        <p:spPr>
          <a:xfrm>
            <a:off x="5442354" y="1650991"/>
            <a:ext cx="3534169" cy="1607990"/>
          </a:xfrm>
          <a:prstGeom prst="rect">
            <a:avLst/>
          </a:prstGeom>
          <a:ln>
            <a:solidFill>
              <a:schemeClr val="tx1">
                <a:lumMod val="65000"/>
                <a:lumOff val="35000"/>
              </a:schemeClr>
            </a:solidFill>
          </a:ln>
        </p:spPr>
      </p:pic>
      <p:sp>
        <p:nvSpPr>
          <p:cNvPr id="63" name="テキスト ボックス 6">
            <a:extLst>
              <a:ext uri="{FF2B5EF4-FFF2-40B4-BE49-F238E27FC236}">
                <a16:creationId xmlns:a16="http://schemas.microsoft.com/office/drawing/2014/main" id="{75AF5C70-15CD-DA49-9187-C1A18AF7A361}"/>
              </a:ext>
            </a:extLst>
          </p:cNvPr>
          <p:cNvSpPr txBox="1"/>
          <p:nvPr/>
        </p:nvSpPr>
        <p:spPr>
          <a:xfrm>
            <a:off x="520142" y="3324973"/>
            <a:ext cx="1199559" cy="323165"/>
          </a:xfrm>
          <a:prstGeom prst="rect">
            <a:avLst/>
          </a:prstGeom>
          <a:noFill/>
          <a:ln>
            <a:noFill/>
          </a:ln>
        </p:spPr>
        <p:txBody>
          <a:bodyPr wrap="none" rtlCol="0">
            <a:spAutoFit/>
          </a:bodyPr>
          <a:lstStyle/>
          <a:p>
            <a:pPr defTabSz="914378" eaLnBrk="0" fontAlgn="base" hangingPunct="0">
              <a:spcBef>
                <a:spcPct val="0"/>
              </a:spcBef>
              <a:spcAft>
                <a:spcPct val="0"/>
              </a:spcAft>
              <a:defRPr/>
            </a:pP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スケールアウト</a:t>
            </a:r>
          </a:p>
        </p:txBody>
      </p:sp>
      <p:grpSp>
        <p:nvGrpSpPr>
          <p:cNvPr id="64" name="Group 192">
            <a:extLst>
              <a:ext uri="{FF2B5EF4-FFF2-40B4-BE49-F238E27FC236}">
                <a16:creationId xmlns:a16="http://schemas.microsoft.com/office/drawing/2014/main" id="{723A13CC-B698-B74B-A1B8-58A2DF7F758D}"/>
              </a:ext>
            </a:extLst>
          </p:cNvPr>
          <p:cNvGrpSpPr/>
          <p:nvPr/>
        </p:nvGrpSpPr>
        <p:grpSpPr>
          <a:xfrm>
            <a:off x="654004" y="3944824"/>
            <a:ext cx="1724733" cy="825233"/>
            <a:chOff x="598092" y="2029219"/>
            <a:chExt cx="1724733" cy="825232"/>
          </a:xfrm>
        </p:grpSpPr>
        <p:sp>
          <p:nvSpPr>
            <p:cNvPr id="65" name="直方体 5">
              <a:extLst>
                <a:ext uri="{FF2B5EF4-FFF2-40B4-BE49-F238E27FC236}">
                  <a16:creationId xmlns:a16="http://schemas.microsoft.com/office/drawing/2014/main" id="{C96DD6D0-AF85-B043-9E9A-80153E89AF06}"/>
                </a:ext>
              </a:extLst>
            </p:cNvPr>
            <p:cNvSpPr/>
            <p:nvPr/>
          </p:nvSpPr>
          <p:spPr>
            <a:xfrm>
              <a:off x="598092" y="2029221"/>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66" name="直方体 7">
              <a:extLst>
                <a:ext uri="{FF2B5EF4-FFF2-40B4-BE49-F238E27FC236}">
                  <a16:creationId xmlns:a16="http://schemas.microsoft.com/office/drawing/2014/main" id="{730813ED-3E9E-EA42-A000-25667BFFC95E}"/>
                </a:ext>
              </a:extLst>
            </p:cNvPr>
            <p:cNvSpPr/>
            <p:nvPr/>
          </p:nvSpPr>
          <p:spPr>
            <a:xfrm>
              <a:off x="1017913" y="2029220"/>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67" name="直方体 8">
              <a:extLst>
                <a:ext uri="{FF2B5EF4-FFF2-40B4-BE49-F238E27FC236}">
                  <a16:creationId xmlns:a16="http://schemas.microsoft.com/office/drawing/2014/main" id="{67D6FBA6-ECF5-B742-B638-392A421D93B6}"/>
                </a:ext>
              </a:extLst>
            </p:cNvPr>
            <p:cNvSpPr/>
            <p:nvPr/>
          </p:nvSpPr>
          <p:spPr>
            <a:xfrm>
              <a:off x="1437735" y="2029220"/>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68" name="直方体 13">
              <a:extLst>
                <a:ext uri="{FF2B5EF4-FFF2-40B4-BE49-F238E27FC236}">
                  <a16:creationId xmlns:a16="http://schemas.microsoft.com/office/drawing/2014/main" id="{40043A78-E7A7-7542-9D46-B4E7995CDAD2}"/>
                </a:ext>
              </a:extLst>
            </p:cNvPr>
            <p:cNvSpPr/>
            <p:nvPr/>
          </p:nvSpPr>
          <p:spPr>
            <a:xfrm>
              <a:off x="1903003" y="2029219"/>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69" name="右矢印 14">
              <a:extLst>
                <a:ext uri="{FF2B5EF4-FFF2-40B4-BE49-F238E27FC236}">
                  <a16:creationId xmlns:a16="http://schemas.microsoft.com/office/drawing/2014/main" id="{223543DA-D2C5-1049-A12B-7BB32440B2AD}"/>
                </a:ext>
              </a:extLst>
            </p:cNvPr>
            <p:cNvSpPr/>
            <p:nvPr/>
          </p:nvSpPr>
          <p:spPr>
            <a:xfrm>
              <a:off x="1610147" y="2573880"/>
              <a:ext cx="585714" cy="280571"/>
            </a:xfrm>
            <a:prstGeom prst="rightArrow">
              <a:avLst/>
            </a:prstGeom>
            <a:solidFill>
              <a:srgbClr val="3C8AFF"/>
            </a:solidFill>
            <a:ln w="635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grpSp>
      <p:sp>
        <p:nvSpPr>
          <p:cNvPr id="70" name="テキスト ボックス 17">
            <a:extLst>
              <a:ext uri="{FF2B5EF4-FFF2-40B4-BE49-F238E27FC236}">
                <a16:creationId xmlns:a16="http://schemas.microsoft.com/office/drawing/2014/main" id="{EAEE7612-235F-1E45-A8CA-06C343631169}"/>
              </a:ext>
            </a:extLst>
          </p:cNvPr>
          <p:cNvSpPr txBox="1"/>
          <p:nvPr/>
        </p:nvSpPr>
        <p:spPr>
          <a:xfrm>
            <a:off x="3402717" y="3315353"/>
            <a:ext cx="942309" cy="323165"/>
          </a:xfrm>
          <a:prstGeom prst="rect">
            <a:avLst/>
          </a:prstGeom>
          <a:noFill/>
          <a:ln>
            <a:noFill/>
          </a:ln>
        </p:spPr>
        <p:txBody>
          <a:bodyPr wrap="square" rtlCol="0">
            <a:spAutoFit/>
          </a:bodyPr>
          <a:lstStyle/>
          <a:p>
            <a:pPr defTabSz="914378" eaLnBrk="0" fontAlgn="base" hangingPunct="0">
              <a:spcBef>
                <a:spcPct val="0"/>
              </a:spcBef>
              <a:spcAft>
                <a:spcPct val="0"/>
              </a:spcAft>
              <a:defRPr/>
            </a:pP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負荷分散</a:t>
            </a:r>
          </a:p>
        </p:txBody>
      </p:sp>
      <p:grpSp>
        <p:nvGrpSpPr>
          <p:cNvPr id="71" name="Group 200">
            <a:extLst>
              <a:ext uri="{FF2B5EF4-FFF2-40B4-BE49-F238E27FC236}">
                <a16:creationId xmlns:a16="http://schemas.microsoft.com/office/drawing/2014/main" id="{92665EFF-4320-C548-8E18-22E284789FE4}"/>
              </a:ext>
            </a:extLst>
          </p:cNvPr>
          <p:cNvGrpSpPr/>
          <p:nvPr/>
        </p:nvGrpSpPr>
        <p:grpSpPr>
          <a:xfrm>
            <a:off x="3647761" y="3265806"/>
            <a:ext cx="1924756" cy="1432528"/>
            <a:chOff x="3621963" y="1503038"/>
            <a:chExt cx="1924756" cy="1432528"/>
          </a:xfrm>
        </p:grpSpPr>
        <p:sp>
          <p:nvSpPr>
            <p:cNvPr id="72" name="直方体 18">
              <a:extLst>
                <a:ext uri="{FF2B5EF4-FFF2-40B4-BE49-F238E27FC236}">
                  <a16:creationId xmlns:a16="http://schemas.microsoft.com/office/drawing/2014/main" id="{8C92BB97-59DD-5444-A6CA-4C7B54CE12AD}"/>
                </a:ext>
              </a:extLst>
            </p:cNvPr>
            <p:cNvSpPr/>
            <p:nvPr/>
          </p:nvSpPr>
          <p:spPr>
            <a:xfrm>
              <a:off x="3621963" y="2509057"/>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73" name="直方体 19">
              <a:extLst>
                <a:ext uri="{FF2B5EF4-FFF2-40B4-BE49-F238E27FC236}">
                  <a16:creationId xmlns:a16="http://schemas.microsoft.com/office/drawing/2014/main" id="{CA5761CC-6967-FC47-B2AA-61BA0ABF2BB0}"/>
                </a:ext>
              </a:extLst>
            </p:cNvPr>
            <p:cNvSpPr/>
            <p:nvPr/>
          </p:nvSpPr>
          <p:spPr>
            <a:xfrm>
              <a:off x="4125261" y="2509057"/>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74" name="直方体 20">
              <a:extLst>
                <a:ext uri="{FF2B5EF4-FFF2-40B4-BE49-F238E27FC236}">
                  <a16:creationId xmlns:a16="http://schemas.microsoft.com/office/drawing/2014/main" id="{78349D84-5960-0344-9905-2DCA98365E61}"/>
                </a:ext>
              </a:extLst>
            </p:cNvPr>
            <p:cNvSpPr/>
            <p:nvPr/>
          </p:nvSpPr>
          <p:spPr>
            <a:xfrm>
              <a:off x="4628559" y="2501962"/>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75" name="直線矢印コネクタ 21">
              <a:extLst>
                <a:ext uri="{FF2B5EF4-FFF2-40B4-BE49-F238E27FC236}">
                  <a16:creationId xmlns:a16="http://schemas.microsoft.com/office/drawing/2014/main" id="{6683E9EC-8A9B-E046-8982-AC51D60B1C04}"/>
                </a:ext>
              </a:extLst>
            </p:cNvPr>
            <p:cNvCxnSpPr/>
            <p:nvPr/>
          </p:nvCxnSpPr>
          <p:spPr>
            <a:xfrm>
              <a:off x="4619118" y="2051864"/>
              <a:ext cx="209359" cy="478944"/>
            </a:xfrm>
            <a:prstGeom prst="straightConnector1">
              <a:avLst/>
            </a:prstGeom>
            <a:noFill/>
            <a:ln w="12700" cap="flat" cmpd="sng" algn="ctr">
              <a:solidFill>
                <a:srgbClr val="0096FF"/>
              </a:solidFill>
              <a:prstDash val="solid"/>
              <a:miter lim="800000"/>
              <a:tailEnd type="triangle"/>
            </a:ln>
            <a:effectLst/>
          </p:spPr>
        </p:cxnSp>
        <p:cxnSp>
          <p:nvCxnSpPr>
            <p:cNvPr id="76" name="直線矢印コネクタ 22">
              <a:extLst>
                <a:ext uri="{FF2B5EF4-FFF2-40B4-BE49-F238E27FC236}">
                  <a16:creationId xmlns:a16="http://schemas.microsoft.com/office/drawing/2014/main" id="{F831CF0C-56F2-2645-922B-CFD544482990}"/>
                </a:ext>
              </a:extLst>
            </p:cNvPr>
            <p:cNvCxnSpPr/>
            <p:nvPr/>
          </p:nvCxnSpPr>
          <p:spPr>
            <a:xfrm flipH="1">
              <a:off x="3884351" y="2051864"/>
              <a:ext cx="734766" cy="457193"/>
            </a:xfrm>
            <a:prstGeom prst="straightConnector1">
              <a:avLst/>
            </a:prstGeom>
            <a:noFill/>
            <a:ln w="12700" cap="flat" cmpd="sng" algn="ctr">
              <a:solidFill>
                <a:srgbClr val="0096FF"/>
              </a:solidFill>
              <a:prstDash val="solid"/>
              <a:miter lim="800000"/>
              <a:tailEnd type="triangle"/>
            </a:ln>
            <a:effectLst/>
          </p:spPr>
        </p:cxnSp>
        <p:cxnSp>
          <p:nvCxnSpPr>
            <p:cNvPr id="77" name="直線矢印コネクタ 23">
              <a:extLst>
                <a:ext uri="{FF2B5EF4-FFF2-40B4-BE49-F238E27FC236}">
                  <a16:creationId xmlns:a16="http://schemas.microsoft.com/office/drawing/2014/main" id="{9E0C50A0-26C7-4847-B25D-6E8AD875466F}"/>
                </a:ext>
              </a:extLst>
            </p:cNvPr>
            <p:cNvCxnSpPr/>
            <p:nvPr/>
          </p:nvCxnSpPr>
          <p:spPr>
            <a:xfrm>
              <a:off x="4619117" y="2051864"/>
              <a:ext cx="737678" cy="458054"/>
            </a:xfrm>
            <a:prstGeom prst="straightConnector1">
              <a:avLst/>
            </a:prstGeom>
            <a:noFill/>
            <a:ln w="12700" cap="flat" cmpd="sng" algn="ctr">
              <a:solidFill>
                <a:srgbClr val="0096FF"/>
              </a:solidFill>
              <a:prstDash val="solid"/>
              <a:miter lim="800000"/>
              <a:tailEnd type="triangle"/>
            </a:ln>
            <a:effectLst/>
          </p:spPr>
        </p:cxnSp>
        <p:sp>
          <p:nvSpPr>
            <p:cNvPr id="78" name="円/楕円 24">
              <a:extLst>
                <a:ext uri="{FF2B5EF4-FFF2-40B4-BE49-F238E27FC236}">
                  <a16:creationId xmlns:a16="http://schemas.microsoft.com/office/drawing/2014/main" id="{4D4EDA19-F57B-1A4A-BD4E-EDE41F11F24C}"/>
                </a:ext>
              </a:extLst>
            </p:cNvPr>
            <p:cNvSpPr/>
            <p:nvPr/>
          </p:nvSpPr>
          <p:spPr>
            <a:xfrm>
              <a:off x="4499102" y="1832411"/>
              <a:ext cx="240030" cy="219454"/>
            </a:xfrm>
            <a:prstGeom prst="ellipse">
              <a:avLst/>
            </a:prstGeom>
            <a:solidFill>
              <a:srgbClr val="0096FF"/>
            </a:solidFill>
            <a:ln w="635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79" name="直方体 33">
              <a:extLst>
                <a:ext uri="{FF2B5EF4-FFF2-40B4-BE49-F238E27FC236}">
                  <a16:creationId xmlns:a16="http://schemas.microsoft.com/office/drawing/2014/main" id="{554477D7-7237-A240-86C7-3E6E13DECE1A}"/>
                </a:ext>
              </a:extLst>
            </p:cNvPr>
            <p:cNvSpPr/>
            <p:nvPr/>
          </p:nvSpPr>
          <p:spPr>
            <a:xfrm>
              <a:off x="5126897" y="2500912"/>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80" name="直線矢印コネクタ 34">
              <a:extLst>
                <a:ext uri="{FF2B5EF4-FFF2-40B4-BE49-F238E27FC236}">
                  <a16:creationId xmlns:a16="http://schemas.microsoft.com/office/drawing/2014/main" id="{366C5B1C-75D1-7643-89BB-080412A37CCB}"/>
                </a:ext>
              </a:extLst>
            </p:cNvPr>
            <p:cNvCxnSpPr/>
            <p:nvPr/>
          </p:nvCxnSpPr>
          <p:spPr>
            <a:xfrm flipH="1">
              <a:off x="4387649" y="2051864"/>
              <a:ext cx="231468" cy="457193"/>
            </a:xfrm>
            <a:prstGeom prst="straightConnector1">
              <a:avLst/>
            </a:prstGeom>
            <a:noFill/>
            <a:ln w="12700" cap="flat" cmpd="sng" algn="ctr">
              <a:solidFill>
                <a:srgbClr val="0096FF"/>
              </a:solidFill>
              <a:prstDash val="solid"/>
              <a:miter lim="800000"/>
              <a:tailEnd type="triangle"/>
            </a:ln>
            <a:effectLst/>
          </p:spPr>
        </p:cxnSp>
        <p:cxnSp>
          <p:nvCxnSpPr>
            <p:cNvPr id="81" name="直線矢印コネクタ 35">
              <a:extLst>
                <a:ext uri="{FF2B5EF4-FFF2-40B4-BE49-F238E27FC236}">
                  <a16:creationId xmlns:a16="http://schemas.microsoft.com/office/drawing/2014/main" id="{8081016D-3890-244F-8AB9-D77CF54FEE6B}"/>
                </a:ext>
              </a:extLst>
            </p:cNvPr>
            <p:cNvCxnSpPr/>
            <p:nvPr/>
          </p:nvCxnSpPr>
          <p:spPr>
            <a:xfrm>
              <a:off x="4619117" y="1503038"/>
              <a:ext cx="0" cy="329373"/>
            </a:xfrm>
            <a:prstGeom prst="straightConnector1">
              <a:avLst/>
            </a:prstGeom>
            <a:noFill/>
            <a:ln w="12700" cap="flat" cmpd="sng" algn="ctr">
              <a:solidFill>
                <a:srgbClr val="0096FF"/>
              </a:solidFill>
              <a:prstDash val="solid"/>
              <a:miter lim="800000"/>
              <a:tailEnd type="none"/>
            </a:ln>
            <a:effectLst/>
          </p:spPr>
        </p:cxnSp>
      </p:grpSp>
      <p:sp>
        <p:nvSpPr>
          <p:cNvPr id="82" name="テキスト ボックス 25">
            <a:extLst>
              <a:ext uri="{FF2B5EF4-FFF2-40B4-BE49-F238E27FC236}">
                <a16:creationId xmlns:a16="http://schemas.microsoft.com/office/drawing/2014/main" id="{3BED193D-0FCC-A948-ACA1-936B333BB098}"/>
              </a:ext>
            </a:extLst>
          </p:cNvPr>
          <p:cNvSpPr txBox="1"/>
          <p:nvPr/>
        </p:nvSpPr>
        <p:spPr>
          <a:xfrm>
            <a:off x="6215907" y="3284619"/>
            <a:ext cx="1461362" cy="323165"/>
          </a:xfrm>
          <a:prstGeom prst="rect">
            <a:avLst/>
          </a:prstGeom>
          <a:noFill/>
          <a:ln>
            <a:noFill/>
          </a:ln>
        </p:spPr>
        <p:txBody>
          <a:bodyPr wrap="none" rtlCol="0">
            <a:spAutoFit/>
          </a:bodyPr>
          <a:lstStyle/>
          <a:p>
            <a:pPr defTabSz="914378" eaLnBrk="0" fontAlgn="base" hangingPunct="0">
              <a:spcBef>
                <a:spcPct val="0"/>
              </a:spcBef>
              <a:spcAft>
                <a:spcPct val="0"/>
              </a:spcAft>
              <a:defRPr/>
            </a:pPr>
            <a:r>
              <a:rPr lang="ja-JP" altLang="en-US" sz="1500" kern="0" spc="-23">
                <a:solidFill>
                  <a:srgbClr val="0F6FFF"/>
                </a:solidFill>
                <a:latin typeface="Meiryo UI" panose="020B0604030504040204" pitchFamily="34" charset="-128"/>
                <a:ea typeface="Meiryo UI" panose="020B0604030504040204" pitchFamily="34" charset="-128"/>
                <a:cs typeface="Meiryo" charset="-128"/>
                <a:sym typeface="Calibri"/>
              </a:rPr>
              <a:t>ロールアップデート</a:t>
            </a:r>
            <a:endPar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endParaRPr>
          </a:p>
        </p:txBody>
      </p:sp>
      <p:grpSp>
        <p:nvGrpSpPr>
          <p:cNvPr id="83" name="Group 213">
            <a:extLst>
              <a:ext uri="{FF2B5EF4-FFF2-40B4-BE49-F238E27FC236}">
                <a16:creationId xmlns:a16="http://schemas.microsoft.com/office/drawing/2014/main" id="{12C487C7-A43C-1047-B8A8-2BB5D255E54A}"/>
              </a:ext>
            </a:extLst>
          </p:cNvPr>
          <p:cNvGrpSpPr/>
          <p:nvPr/>
        </p:nvGrpSpPr>
        <p:grpSpPr>
          <a:xfrm>
            <a:off x="6673559" y="3390622"/>
            <a:ext cx="1924756" cy="1432529"/>
            <a:chOff x="6678634" y="1562205"/>
            <a:chExt cx="1924756" cy="1432529"/>
          </a:xfrm>
        </p:grpSpPr>
        <p:sp>
          <p:nvSpPr>
            <p:cNvPr id="84" name="直方体 36">
              <a:extLst>
                <a:ext uri="{FF2B5EF4-FFF2-40B4-BE49-F238E27FC236}">
                  <a16:creationId xmlns:a16="http://schemas.microsoft.com/office/drawing/2014/main" id="{77B237B6-AA25-4549-A1C2-3B9FA6115488}"/>
                </a:ext>
              </a:extLst>
            </p:cNvPr>
            <p:cNvSpPr/>
            <p:nvPr/>
          </p:nvSpPr>
          <p:spPr>
            <a:xfrm>
              <a:off x="6678634" y="2568225"/>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85" name="直方体 37">
              <a:extLst>
                <a:ext uri="{FF2B5EF4-FFF2-40B4-BE49-F238E27FC236}">
                  <a16:creationId xmlns:a16="http://schemas.microsoft.com/office/drawing/2014/main" id="{07B890F9-2A20-284B-B4BF-B3CAF078C265}"/>
                </a:ext>
              </a:extLst>
            </p:cNvPr>
            <p:cNvSpPr/>
            <p:nvPr/>
          </p:nvSpPr>
          <p:spPr>
            <a:xfrm>
              <a:off x="7181932" y="2568225"/>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86" name="直方体 38">
              <a:extLst>
                <a:ext uri="{FF2B5EF4-FFF2-40B4-BE49-F238E27FC236}">
                  <a16:creationId xmlns:a16="http://schemas.microsoft.com/office/drawing/2014/main" id="{DB572B07-E9CE-3449-B0FA-5C48D9A30209}"/>
                </a:ext>
              </a:extLst>
            </p:cNvPr>
            <p:cNvSpPr/>
            <p:nvPr/>
          </p:nvSpPr>
          <p:spPr>
            <a:xfrm>
              <a:off x="7685230" y="2561129"/>
              <a:ext cx="419822" cy="426509"/>
            </a:xfrm>
            <a:prstGeom prst="cube">
              <a:avLst/>
            </a:prstGeom>
            <a:solidFill>
              <a:srgbClr val="FFFFFF">
                <a:lumMod val="95000"/>
              </a:srgbClr>
            </a:solidFill>
            <a:ln w="25400" cap="flat" cmpd="sng" algn="ctr">
              <a:solidFill>
                <a:srgbClr val="0096FF"/>
              </a:solidFill>
              <a:prstDash val="sysDash"/>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87" name="直線矢印コネクタ 39">
              <a:extLst>
                <a:ext uri="{FF2B5EF4-FFF2-40B4-BE49-F238E27FC236}">
                  <a16:creationId xmlns:a16="http://schemas.microsoft.com/office/drawing/2014/main" id="{E36F08FA-F122-DE48-9807-372BAA1BFB0D}"/>
                </a:ext>
              </a:extLst>
            </p:cNvPr>
            <p:cNvCxnSpPr/>
            <p:nvPr/>
          </p:nvCxnSpPr>
          <p:spPr>
            <a:xfrm>
              <a:off x="7675788" y="2111032"/>
              <a:ext cx="209359" cy="478944"/>
            </a:xfrm>
            <a:prstGeom prst="straightConnector1">
              <a:avLst/>
            </a:prstGeom>
            <a:noFill/>
            <a:ln w="12700" cap="flat" cmpd="sng" algn="ctr">
              <a:solidFill>
                <a:srgbClr val="0096FF"/>
              </a:solidFill>
              <a:prstDash val="sysDash"/>
              <a:miter lim="800000"/>
              <a:tailEnd type="triangle"/>
            </a:ln>
            <a:effectLst/>
          </p:spPr>
        </p:cxnSp>
        <p:cxnSp>
          <p:nvCxnSpPr>
            <p:cNvPr id="88" name="直線矢印コネクタ 40">
              <a:extLst>
                <a:ext uri="{FF2B5EF4-FFF2-40B4-BE49-F238E27FC236}">
                  <a16:creationId xmlns:a16="http://schemas.microsoft.com/office/drawing/2014/main" id="{C6ECC2B8-F778-0D4C-AA68-3373F53A3FD0}"/>
                </a:ext>
              </a:extLst>
            </p:cNvPr>
            <p:cNvCxnSpPr/>
            <p:nvPr/>
          </p:nvCxnSpPr>
          <p:spPr>
            <a:xfrm flipH="1">
              <a:off x="6941022" y="2111032"/>
              <a:ext cx="734766" cy="457193"/>
            </a:xfrm>
            <a:prstGeom prst="straightConnector1">
              <a:avLst/>
            </a:prstGeom>
            <a:noFill/>
            <a:ln w="12700" cap="flat" cmpd="sng" algn="ctr">
              <a:solidFill>
                <a:srgbClr val="0096FF"/>
              </a:solidFill>
              <a:prstDash val="solid"/>
              <a:miter lim="800000"/>
              <a:tailEnd type="triangle"/>
            </a:ln>
            <a:effectLst/>
          </p:spPr>
        </p:cxnSp>
        <p:cxnSp>
          <p:nvCxnSpPr>
            <p:cNvPr id="89" name="直線矢印コネクタ 41">
              <a:extLst>
                <a:ext uri="{FF2B5EF4-FFF2-40B4-BE49-F238E27FC236}">
                  <a16:creationId xmlns:a16="http://schemas.microsoft.com/office/drawing/2014/main" id="{228DD45E-B442-7541-88BD-864ED1764375}"/>
                </a:ext>
              </a:extLst>
            </p:cNvPr>
            <p:cNvCxnSpPr/>
            <p:nvPr/>
          </p:nvCxnSpPr>
          <p:spPr>
            <a:xfrm>
              <a:off x="7675788" y="2111032"/>
              <a:ext cx="737678" cy="458054"/>
            </a:xfrm>
            <a:prstGeom prst="straightConnector1">
              <a:avLst/>
            </a:prstGeom>
            <a:noFill/>
            <a:ln w="12700" cap="flat" cmpd="sng" algn="ctr">
              <a:solidFill>
                <a:srgbClr val="0096FF"/>
              </a:solidFill>
              <a:prstDash val="solid"/>
              <a:miter lim="800000"/>
              <a:tailEnd type="triangle"/>
            </a:ln>
            <a:effectLst/>
          </p:spPr>
        </p:cxnSp>
        <p:sp>
          <p:nvSpPr>
            <p:cNvPr id="90" name="円/楕円 42">
              <a:extLst>
                <a:ext uri="{FF2B5EF4-FFF2-40B4-BE49-F238E27FC236}">
                  <a16:creationId xmlns:a16="http://schemas.microsoft.com/office/drawing/2014/main" id="{0D94513C-6AB2-2742-A428-F51A3729CEF5}"/>
                </a:ext>
              </a:extLst>
            </p:cNvPr>
            <p:cNvSpPr/>
            <p:nvPr/>
          </p:nvSpPr>
          <p:spPr>
            <a:xfrm>
              <a:off x="7555773" y="1891578"/>
              <a:ext cx="240030" cy="219454"/>
            </a:xfrm>
            <a:prstGeom prst="ellipse">
              <a:avLst/>
            </a:prstGeom>
            <a:solidFill>
              <a:srgbClr val="0096FF"/>
            </a:solidFill>
            <a:ln w="635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91" name="直方体 43">
              <a:extLst>
                <a:ext uri="{FF2B5EF4-FFF2-40B4-BE49-F238E27FC236}">
                  <a16:creationId xmlns:a16="http://schemas.microsoft.com/office/drawing/2014/main" id="{0E4F30FF-CED8-DB48-B54F-6B8C0F6A6852}"/>
                </a:ext>
              </a:extLst>
            </p:cNvPr>
            <p:cNvSpPr/>
            <p:nvPr/>
          </p:nvSpPr>
          <p:spPr>
            <a:xfrm>
              <a:off x="8183568" y="2560079"/>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92" name="直線矢印コネクタ 44">
              <a:extLst>
                <a:ext uri="{FF2B5EF4-FFF2-40B4-BE49-F238E27FC236}">
                  <a16:creationId xmlns:a16="http://schemas.microsoft.com/office/drawing/2014/main" id="{B027F6DC-2AA2-1848-A908-4DA85101CB27}"/>
                </a:ext>
              </a:extLst>
            </p:cNvPr>
            <p:cNvCxnSpPr/>
            <p:nvPr/>
          </p:nvCxnSpPr>
          <p:spPr>
            <a:xfrm flipH="1">
              <a:off x="7444320" y="2111032"/>
              <a:ext cx="231468" cy="457193"/>
            </a:xfrm>
            <a:prstGeom prst="straightConnector1">
              <a:avLst/>
            </a:prstGeom>
            <a:noFill/>
            <a:ln w="12700" cap="flat" cmpd="sng" algn="ctr">
              <a:solidFill>
                <a:srgbClr val="0096FF"/>
              </a:solidFill>
              <a:prstDash val="solid"/>
              <a:miter lim="800000"/>
              <a:tailEnd type="triangle"/>
            </a:ln>
            <a:effectLst/>
          </p:spPr>
        </p:cxnSp>
        <p:cxnSp>
          <p:nvCxnSpPr>
            <p:cNvPr id="93" name="直線矢印コネクタ 45">
              <a:extLst>
                <a:ext uri="{FF2B5EF4-FFF2-40B4-BE49-F238E27FC236}">
                  <a16:creationId xmlns:a16="http://schemas.microsoft.com/office/drawing/2014/main" id="{EE0C9E42-1992-E446-8882-D6144C986F80}"/>
                </a:ext>
              </a:extLst>
            </p:cNvPr>
            <p:cNvCxnSpPr/>
            <p:nvPr/>
          </p:nvCxnSpPr>
          <p:spPr>
            <a:xfrm>
              <a:off x="7675788" y="1562205"/>
              <a:ext cx="0" cy="329373"/>
            </a:xfrm>
            <a:prstGeom prst="straightConnector1">
              <a:avLst/>
            </a:prstGeom>
            <a:noFill/>
            <a:ln w="12700" cap="flat" cmpd="sng" algn="ctr">
              <a:solidFill>
                <a:srgbClr val="0096FF"/>
              </a:solidFill>
              <a:prstDash val="solid"/>
              <a:miter lim="800000"/>
              <a:tailEnd type="none"/>
            </a:ln>
            <a:effectLst/>
          </p:spPr>
        </p:cxnSp>
      </p:grpSp>
      <p:sp>
        <p:nvSpPr>
          <p:cNvPr id="94" name="テキスト ボックス 30">
            <a:extLst>
              <a:ext uri="{FF2B5EF4-FFF2-40B4-BE49-F238E27FC236}">
                <a16:creationId xmlns:a16="http://schemas.microsoft.com/office/drawing/2014/main" id="{0661A236-0803-1F44-92EA-747C11845637}"/>
              </a:ext>
            </a:extLst>
          </p:cNvPr>
          <p:cNvSpPr txBox="1"/>
          <p:nvPr/>
        </p:nvSpPr>
        <p:spPr>
          <a:xfrm>
            <a:off x="3361531" y="5080278"/>
            <a:ext cx="2116979" cy="784830"/>
          </a:xfrm>
          <a:prstGeom prst="rect">
            <a:avLst/>
          </a:prstGeom>
          <a:noFill/>
          <a:ln>
            <a:noFill/>
          </a:ln>
        </p:spPr>
        <p:txBody>
          <a:bodyPr wrap="square" rtlCol="0">
            <a:spAutoFit/>
          </a:bodyPr>
          <a:lstStyle/>
          <a:p>
            <a:pPr defTabSz="914378" eaLnBrk="0" fontAlgn="base" hangingPunct="0">
              <a:spcBef>
                <a:spcPct val="0"/>
              </a:spcBef>
              <a:spcAft>
                <a:spcPct val="0"/>
              </a:spcAft>
              <a:defRPr/>
            </a:pP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ネットワーク管理</a:t>
            </a:r>
            <a:endParaRPr lang="en-US" altLang="ja-JP" sz="1500" kern="0" spc="-23" dirty="0">
              <a:solidFill>
                <a:srgbClr val="0F6FFF"/>
              </a:solidFill>
              <a:latin typeface="Meiryo UI" panose="020B0604030504040204" pitchFamily="34" charset="-128"/>
              <a:ea typeface="Meiryo UI" panose="020B0604030504040204" pitchFamily="34" charset="-128"/>
              <a:cs typeface="Meiryo" charset="-128"/>
              <a:sym typeface="Calibri"/>
            </a:endParaRPr>
          </a:p>
          <a:p>
            <a:pPr defTabSz="914378" eaLnBrk="0" fontAlgn="base" hangingPunct="0">
              <a:spcBef>
                <a:spcPct val="0"/>
              </a:spcBef>
              <a:spcAft>
                <a:spcPct val="0"/>
              </a:spcAft>
              <a:defRPr/>
            </a:pP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永続ストレージ管理</a:t>
            </a:r>
            <a:endParaRPr lang="en-US" altLang="ja-JP" sz="1500" kern="0" spc="-23" dirty="0">
              <a:solidFill>
                <a:srgbClr val="0F6FFF"/>
              </a:solidFill>
              <a:latin typeface="Meiryo UI" panose="020B0604030504040204" pitchFamily="34" charset="-128"/>
              <a:ea typeface="Meiryo UI" panose="020B0604030504040204" pitchFamily="34" charset="-128"/>
              <a:cs typeface="Meiryo" charset="-128"/>
              <a:sym typeface="Calibri"/>
            </a:endParaRPr>
          </a:p>
          <a:p>
            <a:pPr defTabSz="914378" eaLnBrk="0" fontAlgn="base" hangingPunct="0">
              <a:spcBef>
                <a:spcPct val="0"/>
              </a:spcBef>
              <a:spcAft>
                <a:spcPct val="0"/>
              </a:spcAft>
              <a:defRPr/>
            </a:pPr>
            <a:endPar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endParaRPr>
          </a:p>
        </p:txBody>
      </p:sp>
      <p:grpSp>
        <p:nvGrpSpPr>
          <p:cNvPr id="95" name="Group 226">
            <a:extLst>
              <a:ext uri="{FF2B5EF4-FFF2-40B4-BE49-F238E27FC236}">
                <a16:creationId xmlns:a16="http://schemas.microsoft.com/office/drawing/2014/main" id="{0C615D42-465B-024A-96F1-A101FA4C4C18}"/>
              </a:ext>
            </a:extLst>
          </p:cNvPr>
          <p:cNvGrpSpPr/>
          <p:nvPr/>
        </p:nvGrpSpPr>
        <p:grpSpPr>
          <a:xfrm>
            <a:off x="3631383" y="5763709"/>
            <a:ext cx="1963430" cy="929936"/>
            <a:chOff x="3456723" y="3826162"/>
            <a:chExt cx="1963429" cy="929936"/>
          </a:xfrm>
        </p:grpSpPr>
        <p:sp>
          <p:nvSpPr>
            <p:cNvPr id="96" name="直方体 27">
              <a:extLst>
                <a:ext uri="{FF2B5EF4-FFF2-40B4-BE49-F238E27FC236}">
                  <a16:creationId xmlns:a16="http://schemas.microsoft.com/office/drawing/2014/main" id="{F9F3B750-A50F-A943-B7DF-1F1DEB351C9D}"/>
                </a:ext>
              </a:extLst>
            </p:cNvPr>
            <p:cNvSpPr/>
            <p:nvPr/>
          </p:nvSpPr>
          <p:spPr>
            <a:xfrm>
              <a:off x="3993734" y="3833258"/>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97" name="直方体 28">
              <a:extLst>
                <a:ext uri="{FF2B5EF4-FFF2-40B4-BE49-F238E27FC236}">
                  <a16:creationId xmlns:a16="http://schemas.microsoft.com/office/drawing/2014/main" id="{7E8DA436-375C-BC4C-9634-EF1544DE7847}"/>
                </a:ext>
              </a:extLst>
            </p:cNvPr>
            <p:cNvSpPr/>
            <p:nvPr/>
          </p:nvSpPr>
          <p:spPr>
            <a:xfrm>
              <a:off x="4497032" y="3833258"/>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98" name="直方体 29">
              <a:extLst>
                <a:ext uri="{FF2B5EF4-FFF2-40B4-BE49-F238E27FC236}">
                  <a16:creationId xmlns:a16="http://schemas.microsoft.com/office/drawing/2014/main" id="{6D3D2331-CD75-8240-A1B1-9CE8E76642CF}"/>
                </a:ext>
              </a:extLst>
            </p:cNvPr>
            <p:cNvSpPr/>
            <p:nvPr/>
          </p:nvSpPr>
          <p:spPr>
            <a:xfrm>
              <a:off x="5000330" y="3826162"/>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99" name="円柱 31">
              <a:extLst>
                <a:ext uri="{FF2B5EF4-FFF2-40B4-BE49-F238E27FC236}">
                  <a16:creationId xmlns:a16="http://schemas.microsoft.com/office/drawing/2014/main" id="{DC01866E-2E17-1941-BE8C-515DF48891F9}"/>
                </a:ext>
              </a:extLst>
            </p:cNvPr>
            <p:cNvSpPr/>
            <p:nvPr/>
          </p:nvSpPr>
          <p:spPr>
            <a:xfrm>
              <a:off x="4025156" y="4467485"/>
              <a:ext cx="798081" cy="288613"/>
            </a:xfrm>
            <a:prstGeom prst="can">
              <a:avLst/>
            </a:prstGeom>
            <a:solidFill>
              <a:srgbClr val="FFFFFF">
                <a:lumMod val="85000"/>
              </a:srgbClr>
            </a:solidFill>
            <a:ln w="635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100" name="直線矢印コネクタ 46">
              <a:extLst>
                <a:ext uri="{FF2B5EF4-FFF2-40B4-BE49-F238E27FC236}">
                  <a16:creationId xmlns:a16="http://schemas.microsoft.com/office/drawing/2014/main" id="{EE2879E6-F7B0-4349-8967-94A97E684CE4}"/>
                </a:ext>
              </a:extLst>
            </p:cNvPr>
            <p:cNvCxnSpPr/>
            <p:nvPr/>
          </p:nvCxnSpPr>
          <p:spPr>
            <a:xfrm>
              <a:off x="4151168" y="4259767"/>
              <a:ext cx="273029" cy="207718"/>
            </a:xfrm>
            <a:prstGeom prst="straightConnector1">
              <a:avLst/>
            </a:prstGeom>
            <a:noFill/>
            <a:ln w="12700" cap="flat" cmpd="sng" algn="ctr">
              <a:solidFill>
                <a:srgbClr val="0096FF"/>
              </a:solidFill>
              <a:prstDash val="solid"/>
              <a:miter lim="800000"/>
              <a:tailEnd type="none"/>
            </a:ln>
            <a:effectLst/>
          </p:spPr>
        </p:cxnSp>
        <p:cxnSp>
          <p:nvCxnSpPr>
            <p:cNvPr id="101" name="直線矢印コネクタ 47">
              <a:extLst>
                <a:ext uri="{FF2B5EF4-FFF2-40B4-BE49-F238E27FC236}">
                  <a16:creationId xmlns:a16="http://schemas.microsoft.com/office/drawing/2014/main" id="{F77A3208-C7CB-FB43-BC6A-661BFBA0773F}"/>
                </a:ext>
              </a:extLst>
            </p:cNvPr>
            <p:cNvCxnSpPr/>
            <p:nvPr/>
          </p:nvCxnSpPr>
          <p:spPr>
            <a:xfrm flipH="1">
              <a:off x="4424197" y="4259767"/>
              <a:ext cx="230269" cy="207718"/>
            </a:xfrm>
            <a:prstGeom prst="straightConnector1">
              <a:avLst/>
            </a:prstGeom>
            <a:noFill/>
            <a:ln w="12700" cap="flat" cmpd="sng" algn="ctr">
              <a:solidFill>
                <a:srgbClr val="0096FF"/>
              </a:solidFill>
              <a:prstDash val="solid"/>
              <a:miter lim="800000"/>
              <a:tailEnd type="none"/>
            </a:ln>
            <a:effectLst/>
          </p:spPr>
        </p:cxnSp>
        <p:cxnSp>
          <p:nvCxnSpPr>
            <p:cNvPr id="102" name="直線矢印コネクタ 48">
              <a:extLst>
                <a:ext uri="{FF2B5EF4-FFF2-40B4-BE49-F238E27FC236}">
                  <a16:creationId xmlns:a16="http://schemas.microsoft.com/office/drawing/2014/main" id="{0C281D0E-3649-704F-9A6C-8CC7F42F923C}"/>
                </a:ext>
              </a:extLst>
            </p:cNvPr>
            <p:cNvCxnSpPr/>
            <p:nvPr/>
          </p:nvCxnSpPr>
          <p:spPr>
            <a:xfrm flipH="1">
              <a:off x="4424197" y="4252671"/>
              <a:ext cx="733567" cy="214814"/>
            </a:xfrm>
            <a:prstGeom prst="straightConnector1">
              <a:avLst/>
            </a:prstGeom>
            <a:noFill/>
            <a:ln w="12700" cap="flat" cmpd="sng" algn="ctr">
              <a:solidFill>
                <a:srgbClr val="0096FF"/>
              </a:solidFill>
              <a:prstDash val="solid"/>
              <a:miter lim="800000"/>
              <a:tailEnd type="none"/>
            </a:ln>
            <a:effectLst/>
          </p:spPr>
        </p:cxnSp>
        <p:sp>
          <p:nvSpPr>
            <p:cNvPr id="103" name="直方体 49">
              <a:extLst>
                <a:ext uri="{FF2B5EF4-FFF2-40B4-BE49-F238E27FC236}">
                  <a16:creationId xmlns:a16="http://schemas.microsoft.com/office/drawing/2014/main" id="{EF3E0134-0813-9640-8F10-E67A21A82026}"/>
                </a:ext>
              </a:extLst>
            </p:cNvPr>
            <p:cNvSpPr/>
            <p:nvPr/>
          </p:nvSpPr>
          <p:spPr>
            <a:xfrm>
              <a:off x="3456723" y="3848375"/>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cxnSp>
          <p:nvCxnSpPr>
            <p:cNvPr id="104" name="直線矢印コネクタ 50">
              <a:extLst>
                <a:ext uri="{FF2B5EF4-FFF2-40B4-BE49-F238E27FC236}">
                  <a16:creationId xmlns:a16="http://schemas.microsoft.com/office/drawing/2014/main" id="{636C1737-F91C-7C41-9429-A765D6D88724}"/>
                </a:ext>
              </a:extLst>
            </p:cNvPr>
            <p:cNvCxnSpPr/>
            <p:nvPr/>
          </p:nvCxnSpPr>
          <p:spPr>
            <a:xfrm>
              <a:off x="3614156" y="4274884"/>
              <a:ext cx="810041" cy="192601"/>
            </a:xfrm>
            <a:prstGeom prst="straightConnector1">
              <a:avLst/>
            </a:prstGeom>
            <a:noFill/>
            <a:ln w="12700" cap="flat" cmpd="sng" algn="ctr">
              <a:solidFill>
                <a:srgbClr val="0096FF"/>
              </a:solidFill>
              <a:prstDash val="solid"/>
              <a:miter lim="800000"/>
              <a:tailEnd type="none"/>
            </a:ln>
            <a:effectLst/>
          </p:spPr>
        </p:cxnSp>
      </p:grpSp>
      <p:sp>
        <p:nvSpPr>
          <p:cNvPr id="105" name="テキスト ボックス 10">
            <a:extLst>
              <a:ext uri="{FF2B5EF4-FFF2-40B4-BE49-F238E27FC236}">
                <a16:creationId xmlns:a16="http://schemas.microsoft.com/office/drawing/2014/main" id="{D110E2D4-0E5C-484D-9CE8-39DD72660C62}"/>
              </a:ext>
            </a:extLst>
          </p:cNvPr>
          <p:cNvSpPr txBox="1"/>
          <p:nvPr/>
        </p:nvSpPr>
        <p:spPr>
          <a:xfrm>
            <a:off x="520142" y="5100967"/>
            <a:ext cx="2085699" cy="323165"/>
          </a:xfrm>
          <a:prstGeom prst="rect">
            <a:avLst/>
          </a:prstGeom>
          <a:noFill/>
          <a:ln>
            <a:noFill/>
          </a:ln>
        </p:spPr>
        <p:txBody>
          <a:bodyPr wrap="none" rtlCol="0">
            <a:spAutoFit/>
          </a:bodyPr>
          <a:lstStyle/>
          <a:p>
            <a:pPr defTabSz="914378" eaLnBrk="0" fontAlgn="base" hangingPunct="0">
              <a:spcBef>
                <a:spcPct val="0"/>
              </a:spcBef>
              <a:spcAft>
                <a:spcPct val="0"/>
              </a:spcAft>
              <a:defRPr/>
            </a:pP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ポリシーベースでの可用性</a:t>
            </a:r>
          </a:p>
        </p:txBody>
      </p:sp>
      <p:grpSp>
        <p:nvGrpSpPr>
          <p:cNvPr id="106" name="Group 238">
            <a:extLst>
              <a:ext uri="{FF2B5EF4-FFF2-40B4-BE49-F238E27FC236}">
                <a16:creationId xmlns:a16="http://schemas.microsoft.com/office/drawing/2014/main" id="{A8AAD272-974D-B945-8D64-3C2C961D848E}"/>
              </a:ext>
            </a:extLst>
          </p:cNvPr>
          <p:cNvGrpSpPr/>
          <p:nvPr/>
        </p:nvGrpSpPr>
        <p:grpSpPr>
          <a:xfrm>
            <a:off x="677031" y="5612290"/>
            <a:ext cx="2218300" cy="729345"/>
            <a:chOff x="597460" y="3525307"/>
            <a:chExt cx="2218300" cy="729345"/>
          </a:xfrm>
        </p:grpSpPr>
        <p:sp>
          <p:nvSpPr>
            <p:cNvPr id="107" name="直方体 9">
              <a:extLst>
                <a:ext uri="{FF2B5EF4-FFF2-40B4-BE49-F238E27FC236}">
                  <a16:creationId xmlns:a16="http://schemas.microsoft.com/office/drawing/2014/main" id="{20414580-B95A-2D42-8555-F5A75B464117}"/>
                </a:ext>
              </a:extLst>
            </p:cNvPr>
            <p:cNvSpPr/>
            <p:nvPr/>
          </p:nvSpPr>
          <p:spPr>
            <a:xfrm>
              <a:off x="597460" y="3807490"/>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08" name="直方体 11">
              <a:extLst>
                <a:ext uri="{FF2B5EF4-FFF2-40B4-BE49-F238E27FC236}">
                  <a16:creationId xmlns:a16="http://schemas.microsoft.com/office/drawing/2014/main" id="{8995980F-B8C2-674F-AA69-14F54C9C8AF2}"/>
                </a:ext>
              </a:extLst>
            </p:cNvPr>
            <p:cNvSpPr/>
            <p:nvPr/>
          </p:nvSpPr>
          <p:spPr>
            <a:xfrm>
              <a:off x="1017281" y="3807489"/>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09" name="直方体 12">
              <a:extLst>
                <a:ext uri="{FF2B5EF4-FFF2-40B4-BE49-F238E27FC236}">
                  <a16:creationId xmlns:a16="http://schemas.microsoft.com/office/drawing/2014/main" id="{370B5C6D-717D-2C43-A845-83399B8B08CE}"/>
                </a:ext>
              </a:extLst>
            </p:cNvPr>
            <p:cNvSpPr/>
            <p:nvPr/>
          </p:nvSpPr>
          <p:spPr>
            <a:xfrm>
              <a:off x="1437103" y="3807489"/>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0" name="直方体 16">
              <a:extLst>
                <a:ext uri="{FF2B5EF4-FFF2-40B4-BE49-F238E27FC236}">
                  <a16:creationId xmlns:a16="http://schemas.microsoft.com/office/drawing/2014/main" id="{F1F44059-01BC-914B-BADE-808EA1FC6EBF}"/>
                </a:ext>
              </a:extLst>
            </p:cNvPr>
            <p:cNvSpPr/>
            <p:nvPr/>
          </p:nvSpPr>
          <p:spPr>
            <a:xfrm>
              <a:off x="2395938" y="3525307"/>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1" name="直方体 26">
              <a:extLst>
                <a:ext uri="{FF2B5EF4-FFF2-40B4-BE49-F238E27FC236}">
                  <a16:creationId xmlns:a16="http://schemas.microsoft.com/office/drawing/2014/main" id="{A52913E4-7B69-AA45-AB63-22697ECC7AC6}"/>
                </a:ext>
              </a:extLst>
            </p:cNvPr>
            <p:cNvSpPr/>
            <p:nvPr/>
          </p:nvSpPr>
          <p:spPr>
            <a:xfrm>
              <a:off x="1935879" y="3828143"/>
              <a:ext cx="419822" cy="426509"/>
            </a:xfrm>
            <a:prstGeom prst="cube">
              <a:avLst/>
            </a:prstGeom>
            <a:noFill/>
            <a:ln w="25400" cap="flat" cmpd="sng" algn="ctr">
              <a:solidFill>
                <a:srgbClr val="0096FF"/>
              </a:solidFill>
              <a:prstDash val="sysDot"/>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2" name="右矢印 15">
              <a:extLst>
                <a:ext uri="{FF2B5EF4-FFF2-40B4-BE49-F238E27FC236}">
                  <a16:creationId xmlns:a16="http://schemas.microsoft.com/office/drawing/2014/main" id="{DC54DAB2-CAD2-924D-8C30-6E9BF1DE350E}"/>
                </a:ext>
              </a:extLst>
            </p:cNvPr>
            <p:cNvSpPr/>
            <p:nvPr/>
          </p:nvSpPr>
          <p:spPr>
            <a:xfrm rot="7733306">
              <a:off x="2257164" y="3818238"/>
              <a:ext cx="260581" cy="280571"/>
            </a:xfrm>
            <a:prstGeom prst="rightArrow">
              <a:avLst/>
            </a:prstGeom>
            <a:solidFill>
              <a:srgbClr val="3C8AFF"/>
            </a:solidFill>
            <a:ln w="635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grpSp>
      <p:sp>
        <p:nvSpPr>
          <p:cNvPr id="113" name="テキスト ボックス 54">
            <a:extLst>
              <a:ext uri="{FF2B5EF4-FFF2-40B4-BE49-F238E27FC236}">
                <a16:creationId xmlns:a16="http://schemas.microsoft.com/office/drawing/2014/main" id="{1576980C-E835-DD47-A0E5-5DD87A57C556}"/>
              </a:ext>
            </a:extLst>
          </p:cNvPr>
          <p:cNvSpPr txBox="1"/>
          <p:nvPr/>
        </p:nvSpPr>
        <p:spPr>
          <a:xfrm>
            <a:off x="6167909" y="5055359"/>
            <a:ext cx="2373920" cy="323165"/>
          </a:xfrm>
          <a:prstGeom prst="rect">
            <a:avLst/>
          </a:prstGeom>
          <a:noFill/>
          <a:ln>
            <a:noFill/>
          </a:ln>
        </p:spPr>
        <p:txBody>
          <a:bodyPr wrap="none" rtlCol="0">
            <a:spAutoFit/>
          </a:bodyPr>
          <a:lstStyle/>
          <a:p>
            <a:pPr defTabSz="914378" eaLnBrk="0" fontAlgn="base" hangingPunct="0">
              <a:spcBef>
                <a:spcPct val="0"/>
              </a:spcBef>
              <a:spcAft>
                <a:spcPct val="0"/>
              </a:spcAft>
              <a:defRPr/>
            </a:pPr>
            <a:r>
              <a:rPr lang="en-US" altLang="ja-JP" sz="1500" kern="0" spc="-23" dirty="0">
                <a:solidFill>
                  <a:srgbClr val="0F6FFF"/>
                </a:solidFill>
                <a:latin typeface="Meiryo UI" panose="020B0604030504040204" pitchFamily="34" charset="-128"/>
                <a:ea typeface="Meiryo UI" panose="020B0604030504040204" pitchFamily="34" charset="-128"/>
                <a:cs typeface="Meiryo" charset="-128"/>
                <a:sym typeface="Calibri"/>
              </a:rPr>
              <a:t>CPU/Memory </a:t>
            </a:r>
            <a:r>
              <a:rPr lang="ja-JP" altLang="en-US" sz="1500" kern="0" spc="-23" dirty="0">
                <a:solidFill>
                  <a:srgbClr val="0F6FFF"/>
                </a:solidFill>
                <a:latin typeface="Meiryo UI" panose="020B0604030504040204" pitchFamily="34" charset="-128"/>
                <a:ea typeface="Meiryo UI" panose="020B0604030504040204" pitchFamily="34" charset="-128"/>
                <a:cs typeface="Meiryo" charset="-128"/>
                <a:sym typeface="Calibri"/>
              </a:rPr>
              <a:t>リソース管理</a:t>
            </a:r>
          </a:p>
        </p:txBody>
      </p:sp>
      <p:grpSp>
        <p:nvGrpSpPr>
          <p:cNvPr id="114" name="Group 247">
            <a:extLst>
              <a:ext uri="{FF2B5EF4-FFF2-40B4-BE49-F238E27FC236}">
                <a16:creationId xmlns:a16="http://schemas.microsoft.com/office/drawing/2014/main" id="{77CED917-FF26-FE4E-98EE-F3D10C1C3330}"/>
              </a:ext>
            </a:extLst>
          </p:cNvPr>
          <p:cNvGrpSpPr/>
          <p:nvPr/>
        </p:nvGrpSpPr>
        <p:grpSpPr>
          <a:xfrm>
            <a:off x="6237507" y="5673545"/>
            <a:ext cx="2404482" cy="653075"/>
            <a:chOff x="6062849" y="3736000"/>
            <a:chExt cx="2404482" cy="653074"/>
          </a:xfrm>
        </p:grpSpPr>
        <p:sp>
          <p:nvSpPr>
            <p:cNvPr id="115" name="直方体 59">
              <a:extLst>
                <a:ext uri="{FF2B5EF4-FFF2-40B4-BE49-F238E27FC236}">
                  <a16:creationId xmlns:a16="http://schemas.microsoft.com/office/drawing/2014/main" id="{A4C8E1C1-EC9A-E34A-8174-A1388D5B14B1}"/>
                </a:ext>
              </a:extLst>
            </p:cNvPr>
            <p:cNvSpPr/>
            <p:nvPr/>
          </p:nvSpPr>
          <p:spPr>
            <a:xfrm>
              <a:off x="6062849" y="3769964"/>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6" name="直方体 61">
              <a:extLst>
                <a:ext uri="{FF2B5EF4-FFF2-40B4-BE49-F238E27FC236}">
                  <a16:creationId xmlns:a16="http://schemas.microsoft.com/office/drawing/2014/main" id="{51DEA57A-650A-0E4E-85F5-4CF69D765749}"/>
                </a:ext>
              </a:extLst>
            </p:cNvPr>
            <p:cNvSpPr/>
            <p:nvPr/>
          </p:nvSpPr>
          <p:spPr>
            <a:xfrm>
              <a:off x="6566147" y="3769963"/>
              <a:ext cx="419822" cy="426509"/>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7" name="直方体 62">
              <a:extLst>
                <a:ext uri="{FF2B5EF4-FFF2-40B4-BE49-F238E27FC236}">
                  <a16:creationId xmlns:a16="http://schemas.microsoft.com/office/drawing/2014/main" id="{E76CC35E-F620-814D-8989-8B459290F357}"/>
                </a:ext>
              </a:extLst>
            </p:cNvPr>
            <p:cNvSpPr/>
            <p:nvPr/>
          </p:nvSpPr>
          <p:spPr>
            <a:xfrm>
              <a:off x="7109363" y="3754846"/>
              <a:ext cx="639726" cy="634228"/>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8" name="直方体 63">
              <a:extLst>
                <a:ext uri="{FF2B5EF4-FFF2-40B4-BE49-F238E27FC236}">
                  <a16:creationId xmlns:a16="http://schemas.microsoft.com/office/drawing/2014/main" id="{26F00ADE-16D3-A543-9CD0-EF661AE3F85D}"/>
                </a:ext>
              </a:extLst>
            </p:cNvPr>
            <p:cNvSpPr/>
            <p:nvPr/>
          </p:nvSpPr>
          <p:spPr>
            <a:xfrm>
              <a:off x="7827605" y="3736000"/>
              <a:ext cx="639726" cy="634228"/>
            </a:xfrm>
            <a:prstGeom prst="cube">
              <a:avLst/>
            </a:prstGeom>
            <a:solidFill>
              <a:srgbClr val="FFFFFF">
                <a:lumMod val="95000"/>
              </a:srgbClr>
            </a:solidFill>
            <a:ln w="25400" cap="flat" cmpd="sng" algn="ctr">
              <a:solidFill>
                <a:srgbClr val="0096FF"/>
              </a:solidFill>
              <a:prstDash val="solid"/>
              <a:miter lim="800000"/>
            </a:ln>
            <a:effectLst/>
          </p:spPr>
          <p:txBody>
            <a:bodyPr rtlCol="0" anchor="ctr"/>
            <a:lstStyle/>
            <a:p>
              <a:pPr algn="ctr" defTabSz="914378" eaLnBrk="0" fontAlgn="base" hangingPunct="0">
                <a:spcBef>
                  <a:spcPct val="0"/>
                </a:spcBef>
                <a:spcAft>
                  <a:spcPct val="0"/>
                </a:spcAft>
                <a:defRPr/>
              </a:pPr>
              <a:endParaRPr lang="ja-JP" altLang="en-US" sz="105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grpSp>
      <p:sp>
        <p:nvSpPr>
          <p:cNvPr id="120" name="正方形/長方形 119">
            <a:extLst>
              <a:ext uri="{FF2B5EF4-FFF2-40B4-BE49-F238E27FC236}">
                <a16:creationId xmlns:a16="http://schemas.microsoft.com/office/drawing/2014/main" id="{1BBB8A97-9BBF-1844-A823-5B382D6BCCD2}"/>
              </a:ext>
            </a:extLst>
          </p:cNvPr>
          <p:cNvSpPr/>
          <p:nvPr/>
        </p:nvSpPr>
        <p:spPr>
          <a:xfrm>
            <a:off x="256678" y="2876285"/>
            <a:ext cx="1218684" cy="338554"/>
          </a:xfrm>
          <a:prstGeom prst="rect">
            <a:avLst/>
          </a:prstGeom>
        </p:spPr>
        <p:txBody>
          <a:bodyPr wrap="square" anchor="t">
            <a:spAutoFit/>
          </a:bodyPr>
          <a:lstStyle/>
          <a:p>
            <a:r>
              <a:rPr lang="ja-JP" altLang="en-US" sz="1600" u="sng">
                <a:solidFill>
                  <a:schemeClr val="tx1">
                    <a:lumMod val="75000"/>
                    <a:lumOff val="25000"/>
                  </a:schemeClr>
                </a:solidFill>
                <a:latin typeface="+mn-ea"/>
                <a:cs typeface="Microsoft Himalaya" pitchFamily="2" charset="0"/>
              </a:rPr>
              <a:t>主な機能</a:t>
            </a:r>
            <a:endParaRPr lang="en-US" altLang="ja-JP" sz="1600" u="sng" dirty="0">
              <a:solidFill>
                <a:schemeClr val="tx1">
                  <a:lumMod val="75000"/>
                  <a:lumOff val="25000"/>
                </a:schemeClr>
              </a:solidFill>
              <a:latin typeface="+mn-ea"/>
              <a:cs typeface="Microsoft Himalaya" pitchFamily="2" charset="0"/>
            </a:endParaRPr>
          </a:p>
        </p:txBody>
      </p:sp>
      <p:sp>
        <p:nvSpPr>
          <p:cNvPr id="121" name="正方形/長方形 120">
            <a:extLst>
              <a:ext uri="{FF2B5EF4-FFF2-40B4-BE49-F238E27FC236}">
                <a16:creationId xmlns:a16="http://schemas.microsoft.com/office/drawing/2014/main" id="{1B7043A6-714F-4B4F-8B43-2FEF29AFD54E}"/>
              </a:ext>
            </a:extLst>
          </p:cNvPr>
          <p:cNvSpPr/>
          <p:nvPr/>
        </p:nvSpPr>
        <p:spPr>
          <a:xfrm>
            <a:off x="1212686" y="1403606"/>
            <a:ext cx="6716390" cy="523220"/>
          </a:xfrm>
          <a:prstGeom prst="rect">
            <a:avLst/>
          </a:prstGeom>
          <a:solidFill>
            <a:schemeClr val="bg1">
              <a:alpha val="45000"/>
            </a:schemeClr>
          </a:solidFill>
        </p:spPr>
        <p:txBody>
          <a:bodyPr wrap="none">
            <a:spAutoFit/>
          </a:bodyPr>
          <a:lstStyle/>
          <a:p>
            <a:pPr eaLnBrk="1" hangingPunct="1">
              <a:spcBef>
                <a:spcPct val="40000"/>
              </a:spcBef>
              <a:buFont typeface="Wingdings" panose="05000000000000000000" pitchFamily="2" charset="2"/>
              <a:buNone/>
            </a:pPr>
            <a:r>
              <a:rPr lang="en-US" altLang="ja-JP" sz="2800" b="1" dirty="0">
                <a:solidFill>
                  <a:srgbClr val="0F6FFF"/>
                </a:solidFill>
                <a:latin typeface="Meiryo UI" panose="020B0604030504040204" pitchFamily="34" charset="-128"/>
                <a:ea typeface="Meiryo UI" panose="020B0604030504040204" pitchFamily="34" charset="-128"/>
                <a:cs typeface="Arial" panose="020B0604020202020204" pitchFamily="34" charset="0"/>
              </a:rPr>
              <a:t>“Kubernetes</a:t>
            </a:r>
            <a:r>
              <a:rPr lang="ja-JP" altLang="en-US" sz="2800" b="1">
                <a:solidFill>
                  <a:srgbClr val="0F6FFF"/>
                </a:solidFill>
                <a:latin typeface="Meiryo UI" panose="020B0604030504040204" pitchFamily="34" charset="-128"/>
                <a:ea typeface="Meiryo UI" panose="020B0604030504040204" pitchFamily="34" charset="-128"/>
                <a:cs typeface="Arial" panose="020B0604020202020204" pitchFamily="34" charset="0"/>
              </a:rPr>
              <a:t>はクラウドにおける</a:t>
            </a:r>
            <a:r>
              <a:rPr lang="en-US" altLang="ja-JP" sz="2800" b="1" dirty="0">
                <a:solidFill>
                  <a:srgbClr val="0F6FFF"/>
                </a:solidFill>
                <a:latin typeface="Meiryo UI" panose="020B0604030504040204" pitchFamily="34" charset="-128"/>
                <a:ea typeface="Meiryo UI" panose="020B0604030504040204" pitchFamily="34" charset="-128"/>
                <a:cs typeface="Arial" panose="020B0604020202020204" pitchFamily="34" charset="0"/>
              </a:rPr>
              <a:t>Linux</a:t>
            </a:r>
            <a:r>
              <a:rPr lang="ja-JP" altLang="en-US" sz="2800" b="1">
                <a:solidFill>
                  <a:srgbClr val="0F6FFF"/>
                </a:solidFill>
                <a:latin typeface="Meiryo UI" panose="020B0604030504040204" pitchFamily="34" charset="-128"/>
                <a:ea typeface="Meiryo UI" panose="020B0604030504040204" pitchFamily="34" charset="-128"/>
                <a:cs typeface="Arial" panose="020B0604020202020204" pitchFamily="34" charset="0"/>
              </a:rPr>
              <a:t>に</a:t>
            </a:r>
            <a:r>
              <a:rPr lang="en-US" altLang="ja-JP" sz="2800" b="1" dirty="0">
                <a:solidFill>
                  <a:srgbClr val="0F6FFF"/>
                </a:solidFill>
                <a:latin typeface="Meiryo UI" panose="020B0604030504040204" pitchFamily="34" charset="-128"/>
                <a:ea typeface="Meiryo UI" panose="020B0604030504040204" pitchFamily="34" charset="-128"/>
                <a:cs typeface="Arial" panose="020B0604020202020204" pitchFamily="34" charset="0"/>
              </a:rPr>
              <a:t>”</a:t>
            </a:r>
            <a:endParaRPr lang="ja-JP" altLang="en-US" sz="2800" b="1">
              <a:solidFill>
                <a:srgbClr val="0F6FFF"/>
              </a:solidFill>
              <a:latin typeface="Meiryo UI" panose="020B0604030504040204" pitchFamily="34" charset="-128"/>
              <a:ea typeface="Meiryo UI" panose="020B0604030504040204" pitchFamily="34" charset="-128"/>
              <a:cs typeface="Arial" panose="020B0604020202020204" pitchFamily="34" charset="0"/>
            </a:endParaRPr>
          </a:p>
        </p:txBody>
      </p:sp>
      <p:sp>
        <p:nvSpPr>
          <p:cNvPr id="122" name="角丸四角形 121">
            <a:extLst>
              <a:ext uri="{FF2B5EF4-FFF2-40B4-BE49-F238E27FC236}">
                <a16:creationId xmlns:a16="http://schemas.microsoft.com/office/drawing/2014/main" id="{FCF519E7-7B62-0047-B70E-1312EA19A474}"/>
              </a:ext>
            </a:extLst>
          </p:cNvPr>
          <p:cNvSpPr/>
          <p:nvPr/>
        </p:nvSpPr>
        <p:spPr>
          <a:xfrm>
            <a:off x="519907" y="699846"/>
            <a:ext cx="8104187" cy="646231"/>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r>
              <a:rPr lang="ja-JP" altLang="en-US" sz="1400">
                <a:solidFill>
                  <a:schemeClr val="bg1"/>
                </a:solidFill>
                <a:latin typeface="+mn-ea"/>
              </a:rPr>
              <a:t>コンテナ化されたアプリケーションの</a:t>
            </a:r>
            <a:endParaRPr lang="en-US" altLang="ja-JP" sz="1400" dirty="0">
              <a:solidFill>
                <a:schemeClr val="bg1"/>
              </a:solidFill>
              <a:latin typeface="+mn-ea"/>
            </a:endParaRPr>
          </a:p>
          <a:p>
            <a:pPr algn="ctr"/>
            <a:r>
              <a:rPr lang="ja-JP" altLang="en-US" sz="1400" b="1">
                <a:solidFill>
                  <a:schemeClr val="bg1"/>
                </a:solidFill>
                <a:latin typeface="+mn-ea"/>
              </a:rPr>
              <a:t>自動デプロイ、スケーリング、運用管理</a:t>
            </a:r>
            <a:r>
              <a:rPr lang="ja-JP" altLang="en-US" sz="1400">
                <a:solidFill>
                  <a:schemeClr val="bg1"/>
                </a:solidFill>
                <a:latin typeface="+mn-ea"/>
              </a:rPr>
              <a:t>のためのオープン・ソース・システム</a:t>
            </a:r>
          </a:p>
        </p:txBody>
      </p:sp>
    </p:spTree>
    <p:extLst>
      <p:ext uri="{BB962C8B-B14F-4D97-AF65-F5344CB8AC3E}">
        <p14:creationId xmlns:p14="http://schemas.microsoft.com/office/powerpoint/2010/main" val="34498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p:txBody>
          <a:bodyPr/>
          <a:lstStyle/>
          <a:p>
            <a:r>
              <a:rPr lang="ja-JP" altLang="en-US">
                <a:latin typeface="Meiryo UI" panose="020B0604030504040204" pitchFamily="34" charset="-128"/>
                <a:ea typeface="Meiryo UI" panose="020B0604030504040204" pitchFamily="34" charset="-128"/>
              </a:rPr>
              <a:t>今求められるスキルとは</a:t>
            </a:r>
            <a:endParaRPr kumimoji="1" lang="ja-JP" altLang="en-US">
              <a:latin typeface="Meiryo UI" panose="020B0604030504040204" pitchFamily="34" charset="-128"/>
              <a:ea typeface="Meiryo UI" panose="020B0604030504040204" pitchFamily="34" charset="-128"/>
            </a:endParaRPr>
          </a:p>
        </p:txBody>
      </p:sp>
      <p:sp>
        <p:nvSpPr>
          <p:cNvPr id="122" name="タイトル 1">
            <a:extLst>
              <a:ext uri="{FF2B5EF4-FFF2-40B4-BE49-F238E27FC236}">
                <a16:creationId xmlns:a16="http://schemas.microsoft.com/office/drawing/2014/main" id="{CE192058-C22D-EE47-96D9-C25D68AF30C7}"/>
              </a:ext>
            </a:extLst>
          </p:cNvPr>
          <p:cNvSpPr txBox="1">
            <a:spLocks/>
          </p:cNvSpPr>
          <p:nvPr/>
        </p:nvSpPr>
        <p:spPr bwMode="auto">
          <a:xfrm>
            <a:off x="179388" y="505469"/>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3000" kern="1200">
                <a:solidFill>
                  <a:schemeClr val="tx1"/>
                </a:solidFill>
                <a:latin typeface="Meiryo UI" panose="020B0604030504040204" pitchFamily="34" charset="-128"/>
                <a:ea typeface="Meiryo UI" panose="020B0604030504040204" pitchFamily="34" charset="-128"/>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 altLang="ja-JP" sz="2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t>The Top Tech Skills of 2018 by </a:t>
            </a:r>
            <a:r>
              <a:rPr kumimoji="1" lang="ja-JP" altLang="en-US" sz="2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a:rPr>
              <a:t>米</a:t>
            </a:r>
            <a:r>
              <a:rPr kumimoji="1" lang="en-US" altLang="ja-JP" sz="2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t>Dice</a:t>
            </a:r>
            <a:br>
              <a:rPr kumimoji="1" lang="en-US" altLang="ja-JP" sz="2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br>
            <a:r>
              <a:rPr lang="en-US" altLang="ja-JP" sz="1800" dirty="0">
                <a:solidFill>
                  <a:srgbClr val="000000"/>
                </a:solidFill>
                <a:cs typeface="Arial"/>
              </a:rPr>
              <a:t>K</a:t>
            </a:r>
            <a:r>
              <a:rPr kumimoji="1" lang="en-US" altLang="ja-JP" sz="1800" b="0" i="0" u="none" strike="noStrike" kern="1200" cap="none" spc="0" normalizeH="0" baseline="0" noProof="0" dirty="0" err="1">
                <a:ln>
                  <a:noFill/>
                </a:ln>
                <a:solidFill>
                  <a:srgbClr val="000000"/>
                </a:solidFill>
                <a:effectLst/>
                <a:uLnTx/>
                <a:uFillTx/>
                <a:latin typeface="Meiryo UI" panose="020B0604030504040204" pitchFamily="34" charset="-128"/>
                <a:ea typeface="Meiryo UI" panose="020B0604030504040204" pitchFamily="34" charset="-128"/>
                <a:cs typeface="Arial"/>
              </a:rPr>
              <a:t>ubernetes</a:t>
            </a:r>
            <a:r>
              <a:rPr kumimoji="1" lang="en-US" altLang="ja-JP" sz="1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t> </a:t>
            </a:r>
            <a:r>
              <a:rPr kumimoji="1" lang="ja-JP" altLang="en-US" sz="1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a:rPr>
              <a:t>のスキルは、いま</a:t>
            </a:r>
            <a:r>
              <a:rPr lang="ja-JP" altLang="en-US" sz="1800">
                <a:solidFill>
                  <a:srgbClr val="000000"/>
                </a:solidFill>
                <a:cs typeface="Arial"/>
              </a:rPr>
              <a:t>米国で最も注目されています。</a:t>
            </a:r>
            <a:r>
              <a:rPr kumimoji="1" lang="ja-JP" altLang="en-US" sz="1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a:rPr>
              <a:t>（</a:t>
            </a:r>
            <a:r>
              <a:rPr kumimoji="1" lang="en-US" altLang="ja-JP" sz="1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t>2019</a:t>
            </a:r>
            <a:r>
              <a:rPr kumimoji="1" lang="ja-JP" altLang="en-US" sz="1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a:rPr>
              <a:t>年</a:t>
            </a:r>
            <a:r>
              <a:rPr kumimoji="1" lang="en-US" altLang="ja-JP" sz="1800" b="0" i="0" u="none" strike="noStrike" kern="1200" cap="none" spc="0" normalizeH="0" baseline="0" noProof="0" dirty="0">
                <a:ln>
                  <a:noFill/>
                </a:ln>
                <a:solidFill>
                  <a:srgbClr val="000000"/>
                </a:solidFill>
                <a:effectLst/>
                <a:uLnTx/>
                <a:uFillTx/>
                <a:latin typeface="Meiryo UI" panose="020B0604030504040204" pitchFamily="34" charset="-128"/>
                <a:ea typeface="Meiryo UI" panose="020B0604030504040204" pitchFamily="34" charset="-128"/>
                <a:cs typeface="Arial"/>
              </a:rPr>
              <a:t>1</a:t>
            </a:r>
            <a:r>
              <a:rPr kumimoji="1" lang="ja-JP" altLang="en-US" sz="1800" b="0" i="0" u="none" strike="noStrike" kern="1200" cap="none" spc="0" normalizeH="0" baseline="0" noProof="0">
                <a:ln>
                  <a:noFill/>
                </a:ln>
                <a:solidFill>
                  <a:srgbClr val="000000"/>
                </a:solidFill>
                <a:effectLst/>
                <a:uLnTx/>
                <a:uFillTx/>
                <a:latin typeface="Meiryo UI" panose="020B0604030504040204" pitchFamily="34" charset="-128"/>
                <a:ea typeface="Meiryo UI" panose="020B0604030504040204" pitchFamily="34" charset="-128"/>
                <a:cs typeface="Arial"/>
              </a:rPr>
              <a:t>月）</a:t>
            </a:r>
          </a:p>
        </p:txBody>
      </p:sp>
      <p:pic>
        <p:nvPicPr>
          <p:cNvPr id="123" name="図 122">
            <a:extLst>
              <a:ext uri="{FF2B5EF4-FFF2-40B4-BE49-F238E27FC236}">
                <a16:creationId xmlns:a16="http://schemas.microsoft.com/office/drawing/2014/main" id="{C301153E-D45B-9149-8FAB-9A3DE20F6A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988" y="1341438"/>
            <a:ext cx="7744023" cy="5051765"/>
          </a:xfrm>
          <a:prstGeom prst="rect">
            <a:avLst/>
          </a:prstGeom>
        </p:spPr>
      </p:pic>
      <p:sp>
        <p:nvSpPr>
          <p:cNvPr id="125" name="正方形/長方形 124">
            <a:extLst>
              <a:ext uri="{FF2B5EF4-FFF2-40B4-BE49-F238E27FC236}">
                <a16:creationId xmlns:a16="http://schemas.microsoft.com/office/drawing/2014/main" id="{AEB8F4A8-1965-234E-AB8B-2459D7E80D94}"/>
              </a:ext>
            </a:extLst>
          </p:cNvPr>
          <p:cNvSpPr/>
          <p:nvPr/>
        </p:nvSpPr>
        <p:spPr>
          <a:xfrm>
            <a:off x="2471939" y="6322469"/>
            <a:ext cx="6672061" cy="535531"/>
          </a:xfrm>
          <a:prstGeom prst="rect">
            <a:avLst/>
          </a:prstGeom>
          <a:solidFill>
            <a:schemeClr val="bg1"/>
          </a:solidFill>
        </p:spPr>
        <p:txBody>
          <a:bodyPr wrap="square">
            <a:spAutoFit/>
          </a:bodyPr>
          <a:lstStyle/>
          <a:p>
            <a:pPr eaLnBrk="1" hangingPunct="1">
              <a:spcBef>
                <a:spcPct val="40000"/>
              </a:spcBef>
            </a:pPr>
            <a:r>
              <a:rPr kumimoji="0" lang="ja-JP" altLang="en-US" sz="1200">
                <a:solidFill>
                  <a:srgbClr val="000000"/>
                </a:solidFill>
                <a:latin typeface="Meiryo UI" panose="020B0604030504040204" pitchFamily="34" charset="-128"/>
                <a:ea typeface="Meiryo UI" panose="020B0604030504040204" pitchFamily="34" charset="-128"/>
                <a:cs typeface="Arial" panose="020B0604020202020204" pitchFamily="34" charset="0"/>
              </a:rPr>
              <a:t>参考：</a:t>
            </a:r>
            <a:r>
              <a:rPr kumimoji="0" lang="en-US" altLang="ja-JP" sz="1200" dirty="0">
                <a:solidFill>
                  <a:srgbClr val="000000"/>
                </a:solidFill>
                <a:latin typeface="Meiryo UI" panose="020B0604030504040204" pitchFamily="34" charset="-128"/>
                <a:ea typeface="Meiryo UI" panose="020B0604030504040204" pitchFamily="34" charset="-128"/>
                <a:cs typeface="Arial" panose="020B0604020202020204" pitchFamily="34" charset="0"/>
              </a:rPr>
              <a:t>The Top Tech Skills of 2018: Kotlin &amp; Kubernetes Made Their Mark</a:t>
            </a:r>
          </a:p>
          <a:p>
            <a:pPr eaLnBrk="1" hangingPunct="1">
              <a:spcBef>
                <a:spcPct val="40000"/>
              </a:spcBef>
            </a:pPr>
            <a:r>
              <a:rPr kumimoji="0" lang="en-US" altLang="ja-JP" sz="1200" dirty="0">
                <a:solidFill>
                  <a:srgbClr val="000000"/>
                </a:solidFill>
                <a:latin typeface="Meiryo UI" panose="020B0604030504040204" pitchFamily="34" charset="-128"/>
                <a:ea typeface="Meiryo UI" panose="020B0604030504040204" pitchFamily="34" charset="-128"/>
                <a:cs typeface="Arial" panose="020B0604020202020204" pitchFamily="34" charset="0"/>
              </a:rPr>
              <a:t> </a:t>
            </a:r>
            <a:r>
              <a:rPr kumimoji="0" lang="en-US" altLang="ja-JP" sz="1200" dirty="0">
                <a:solidFill>
                  <a:srgbClr val="000000"/>
                </a:solidFill>
                <a:latin typeface="Meiryo UI" panose="020B0604030504040204" pitchFamily="34" charset="-128"/>
                <a:ea typeface="Meiryo UI" panose="020B0604030504040204" pitchFamily="34" charset="-128"/>
                <a:cs typeface="Arial" panose="020B0604020202020204" pitchFamily="34" charset="0"/>
                <a:hlinkClick r:id="rId4"/>
              </a:rPr>
              <a:t>https://</a:t>
            </a:r>
            <a:r>
              <a:rPr kumimoji="0" lang="en-US" altLang="ja-JP" sz="1200" dirty="0" err="1">
                <a:solidFill>
                  <a:srgbClr val="000000"/>
                </a:solidFill>
                <a:latin typeface="Meiryo UI" panose="020B0604030504040204" pitchFamily="34" charset="-128"/>
                <a:ea typeface="Meiryo UI" panose="020B0604030504040204" pitchFamily="34" charset="-128"/>
                <a:cs typeface="Arial" panose="020B0604020202020204" pitchFamily="34" charset="0"/>
                <a:hlinkClick r:id="rId4"/>
              </a:rPr>
              <a:t>insights.dice.com</a:t>
            </a:r>
            <a:r>
              <a:rPr kumimoji="0" lang="en-US" altLang="ja-JP" sz="1200" dirty="0">
                <a:solidFill>
                  <a:srgbClr val="000000"/>
                </a:solidFill>
                <a:latin typeface="Meiryo UI" panose="020B0604030504040204" pitchFamily="34" charset="-128"/>
                <a:ea typeface="Meiryo UI" panose="020B0604030504040204" pitchFamily="34" charset="-128"/>
                <a:cs typeface="Arial" panose="020B0604020202020204" pitchFamily="34" charset="0"/>
                <a:hlinkClick r:id="rId4"/>
              </a:rPr>
              <a:t>/2019/01/02/top-tech-skills-2018-kotlin-kubernetes/</a:t>
            </a:r>
            <a:endParaRPr kumimoji="0" lang="en-US" altLang="ja-JP" sz="1200" dirty="0">
              <a:solidFill>
                <a:srgbClr val="000000"/>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378881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6935"/>
                    </a14:imgEffect>
                    <a14:imgEffect>
                      <a14:saturation sat="94000"/>
                    </a14:imgEffect>
                    <a14:imgEffect>
                      <a14:brightnessContrast bright="-7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B3453EC-100A-E648-9F9C-EAEBDA1F99DB}"/>
              </a:ext>
            </a:extLst>
          </p:cNvPr>
          <p:cNvSpPr>
            <a:spLocks noGrp="1"/>
          </p:cNvSpPr>
          <p:nvPr>
            <p:ph type="title"/>
          </p:nvPr>
        </p:nvSpPr>
        <p:spPr/>
        <p:txBody>
          <a:bodyPr/>
          <a:lstStyle/>
          <a:p>
            <a:r>
              <a:rPr lang="en-US" altLang="ja-JP" b="1" dirty="0">
                <a:solidFill>
                  <a:schemeClr val="bg1"/>
                </a:solidFill>
                <a:latin typeface="Meiryo UI" panose="020B0604030504040204" pitchFamily="34" charset="-128"/>
                <a:ea typeface="Meiryo UI" panose="020B0604030504040204" pitchFamily="34" charset="-128"/>
              </a:rPr>
              <a:t>Agenda</a:t>
            </a:r>
            <a:endParaRPr kumimoji="1" lang="ja-JP" altLang="en-US" b="1">
              <a:solidFill>
                <a:schemeClr val="bg1"/>
              </a:solidFill>
              <a:latin typeface="Meiryo UI" panose="020B0604030504040204" pitchFamily="34" charset="-128"/>
              <a:ea typeface="Meiryo UI" panose="020B0604030504040204" pitchFamily="34" charset="-128"/>
            </a:endParaRPr>
          </a:p>
        </p:txBody>
      </p:sp>
      <p:sp>
        <p:nvSpPr>
          <p:cNvPr id="5" name="コンテンツ プレースホルダー 4">
            <a:extLst>
              <a:ext uri="{FF2B5EF4-FFF2-40B4-BE49-F238E27FC236}">
                <a16:creationId xmlns:a16="http://schemas.microsoft.com/office/drawing/2014/main" id="{6E96D4DB-B246-B241-801F-54315624937F}"/>
              </a:ext>
            </a:extLst>
          </p:cNvPr>
          <p:cNvSpPr>
            <a:spLocks noGrp="1"/>
          </p:cNvSpPr>
          <p:nvPr>
            <p:ph idx="1"/>
          </p:nvPr>
        </p:nvSpPr>
        <p:spPr/>
        <p:txBody>
          <a:bodyPr/>
          <a:lstStyle/>
          <a:p>
            <a:pPr marL="742950" lvl="1" indent="-285750">
              <a:buClr>
                <a:schemeClr val="bg1"/>
              </a:buClr>
              <a:buFont typeface="Arial" panose="020B0604020202020204" pitchFamily="34" charset="0"/>
              <a:buChar char="•"/>
            </a:pPr>
            <a:endParaRPr lang="en-US" altLang="ja-JP" sz="1500" b="1" dirty="0">
              <a:solidFill>
                <a:schemeClr val="bg1"/>
              </a:solidFill>
              <a:latin typeface="Meiryo UI" panose="020B0604030504040204" pitchFamily="34" charset="-128"/>
              <a:ea typeface="Meiryo UI" panose="020B0604030504040204" pitchFamily="34" charset="-128"/>
            </a:endParaRPr>
          </a:p>
          <a:p>
            <a:pPr marL="742950" lvl="1" indent="-285750">
              <a:buClr>
                <a:schemeClr val="tx1">
                  <a:lumMod val="50000"/>
                  <a:lumOff val="50000"/>
                </a:schemeClr>
              </a:buClr>
              <a:buFont typeface="Arial" panose="020B0604020202020204" pitchFamily="34" charset="0"/>
              <a:buChar char="•"/>
            </a:pPr>
            <a:r>
              <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rPr>
              <a:t>Introduction</a:t>
            </a:r>
          </a:p>
          <a:p>
            <a:pPr marL="457200" lvl="1" indent="0">
              <a:buClr>
                <a:schemeClr val="bg1"/>
              </a:buClr>
              <a:buNone/>
            </a:pPr>
            <a:r>
              <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rPr>
              <a:t>  </a:t>
            </a: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コンテナ技術が注目される理由とは</a:t>
            </a:r>
            <a:endPar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en-US" altLang="ja-JP" sz="2400" b="1" dirty="0">
                <a:solidFill>
                  <a:schemeClr val="bg1"/>
                </a:solidFill>
                <a:latin typeface="Meiryo UI" panose="020B0604030504040204" pitchFamily="34" charset="-128"/>
                <a:ea typeface="Meiryo UI" panose="020B0604030504040204" pitchFamily="34" charset="-128"/>
              </a:rPr>
              <a:t>CKA/CKAD</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資格概要</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何故この資格が必要なのか？</a:t>
            </a:r>
            <a:endParaRPr lang="en-US" altLang="ja-JP" sz="2400" b="1" dirty="0">
              <a:solidFill>
                <a:schemeClr val="bg1"/>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勉強会の参加と学習方法</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試験当日の流れ</a:t>
            </a:r>
            <a:endParaRPr lang="en-US" altLang="ja-JP" sz="2400" b="1" dirty="0">
              <a:solidFill>
                <a:schemeClr val="bg1"/>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おわりに</a:t>
            </a:r>
          </a:p>
          <a:p>
            <a:pPr marL="346075" lvl="1" indent="0">
              <a:buNone/>
            </a:pPr>
            <a:endParaRPr lang="en-US" altLang="ja-JP" sz="1500"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注意事項</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・記載している試験情報は</a:t>
            </a:r>
            <a:r>
              <a:rPr lang="en-US" altLang="ja-JP" b="1" dirty="0">
                <a:solidFill>
                  <a:schemeClr val="bg1"/>
                </a:solidFill>
                <a:latin typeface="Meiryo UI" panose="020B0604030504040204" pitchFamily="34" charset="-128"/>
                <a:ea typeface="Meiryo UI" panose="020B0604030504040204" pitchFamily="34" charset="-128"/>
              </a:rPr>
              <a:t>2019</a:t>
            </a:r>
            <a:r>
              <a:rPr lang="ja-JP" altLang="en-US" b="1">
                <a:solidFill>
                  <a:schemeClr val="bg1"/>
                </a:solidFill>
                <a:latin typeface="Meiryo UI" panose="020B0604030504040204" pitchFamily="34" charset="-128"/>
                <a:ea typeface="Meiryo UI" panose="020B0604030504040204" pitchFamily="34" charset="-128"/>
              </a:rPr>
              <a:t>年</a:t>
            </a:r>
            <a:r>
              <a:rPr lang="en-US" altLang="ja-JP" b="1" dirty="0">
                <a:solidFill>
                  <a:schemeClr val="bg1"/>
                </a:solidFill>
                <a:latin typeface="Meiryo UI" panose="020B0604030504040204" pitchFamily="34" charset="-128"/>
                <a:ea typeface="Meiryo UI" panose="020B0604030504040204" pitchFamily="34" charset="-128"/>
              </a:rPr>
              <a:t>9</a:t>
            </a:r>
            <a:r>
              <a:rPr lang="ja-JP" altLang="en-US" b="1">
                <a:solidFill>
                  <a:schemeClr val="bg1"/>
                </a:solidFill>
                <a:latin typeface="Meiryo UI" panose="020B0604030504040204" pitchFamily="34" charset="-128"/>
                <a:ea typeface="Meiryo UI" panose="020B0604030504040204" pitchFamily="34" charset="-128"/>
              </a:rPr>
              <a:t>月時点のものです。最新の試験内容については</a:t>
            </a:r>
            <a:r>
              <a:rPr lang="en-US" altLang="ja-JP" b="1" dirty="0">
                <a:solidFill>
                  <a:schemeClr val="bg1"/>
                </a:solidFill>
                <a:latin typeface="Meiryo UI" panose="020B0604030504040204" pitchFamily="34" charset="-128"/>
                <a:ea typeface="Meiryo UI" panose="020B0604030504040204" pitchFamily="34" charset="-128"/>
              </a:rPr>
              <a:t>CNCF</a:t>
            </a:r>
            <a:r>
              <a:rPr lang="ja-JP" altLang="en-US" b="1">
                <a:solidFill>
                  <a:schemeClr val="bg1"/>
                </a:solidFill>
                <a:latin typeface="Meiryo UI" panose="020B0604030504040204" pitchFamily="34" charset="-128"/>
                <a:ea typeface="Meiryo UI" panose="020B0604030504040204" pitchFamily="34" charset="-128"/>
              </a:rPr>
              <a:t>のカリキュラムを随時ご確認ください。</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a:t>
            </a:r>
            <a:r>
              <a:rPr lang="en-US" altLang="ja-JP" b="1" dirty="0">
                <a:solidFill>
                  <a:schemeClr val="bg1"/>
                </a:solidFill>
                <a:latin typeface="Meiryo UI" panose="020B0604030504040204" pitchFamily="34" charset="-128"/>
                <a:ea typeface="Meiryo UI" panose="020B0604030504040204" pitchFamily="34" charset="-128"/>
              </a:rPr>
              <a:t>NDA</a:t>
            </a:r>
            <a:r>
              <a:rPr lang="ja-JP" altLang="en-US" b="1">
                <a:solidFill>
                  <a:schemeClr val="bg1"/>
                </a:solidFill>
                <a:latin typeface="Meiryo UI" panose="020B0604030504040204" pitchFamily="34" charset="-128"/>
                <a:ea typeface="Meiryo UI" panose="020B0604030504040204" pitchFamily="34" charset="-128"/>
              </a:rPr>
              <a:t>遵守のため、出題内容は記載いたしません。また、本セッションの情報は社内利用に留めるようお願いいたします。</a:t>
            </a:r>
            <a:endParaRPr lang="en-US" altLang="ja-JP" b="1"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31112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CBEA4-F8E8-D746-91BB-8C8A58F614B6}"/>
              </a:ext>
            </a:extLst>
          </p:cNvPr>
          <p:cNvSpPr>
            <a:spLocks noGrp="1"/>
          </p:cNvSpPr>
          <p:nvPr>
            <p:ph type="title"/>
          </p:nvPr>
        </p:nvSpPr>
        <p:spPr/>
        <p:txBody>
          <a:bodyPr/>
          <a:lstStyle/>
          <a:p>
            <a:r>
              <a:rPr lang="en-US" altLang="ja-JP" dirty="0"/>
              <a:t>CKA/CKAD</a:t>
            </a:r>
            <a:r>
              <a:rPr lang="ja-JP" altLang="en-US"/>
              <a:t>とは？</a:t>
            </a:r>
            <a:endParaRPr kumimoji="1" lang="ja-JP" altLang="en-US"/>
          </a:p>
        </p:txBody>
      </p:sp>
      <p:sp>
        <p:nvSpPr>
          <p:cNvPr id="4" name="テキスト プレースホルダー 3">
            <a:extLst>
              <a:ext uri="{FF2B5EF4-FFF2-40B4-BE49-F238E27FC236}">
                <a16:creationId xmlns:a16="http://schemas.microsoft.com/office/drawing/2014/main" id="{B2C909F9-8D37-684D-9737-5A1B6BF1FE84}"/>
              </a:ext>
            </a:extLst>
          </p:cNvPr>
          <p:cNvSpPr txBox="1">
            <a:spLocks/>
          </p:cNvSpPr>
          <p:nvPr/>
        </p:nvSpPr>
        <p:spPr bwMode="auto">
          <a:xfrm>
            <a:off x="228600" y="736990"/>
            <a:ext cx="8686800" cy="617624"/>
          </a:xfrm>
          <a:prstGeom prst="rect">
            <a:avLst/>
          </a:prstGeom>
          <a:solidFill>
            <a:srgbClr val="FFFFFF">
              <a:lumMod val="95000"/>
            </a:srgb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057" tIns="45531" rIns="91057" bIns="45531" numCol="1" anchor="t" anchorCtr="0" compatLnSpc="1">
            <a:prstTxWarp prst="textNoShape">
              <a:avLst/>
            </a:prstTxWarp>
          </a:bodyPr>
          <a:lstStyle>
            <a:lvl1pPr marL="223204" indent="-223204" algn="l" defTabSz="911534" rtl="0" eaLnBrk="1" fontAlgn="base" hangingPunct="1">
              <a:spcBef>
                <a:spcPct val="0"/>
              </a:spcBef>
              <a:spcAft>
                <a:spcPct val="0"/>
              </a:spcAft>
              <a:buClr>
                <a:srgbClr val="00477A"/>
              </a:buClr>
              <a:buFont typeface="Wingdings" panose="05000000000000000000" pitchFamily="2" charset="2"/>
              <a:buChar char="Ø"/>
              <a:defRPr kumimoji="1" sz="1800" b="1">
                <a:solidFill>
                  <a:schemeClr val="tx1"/>
                </a:solidFill>
                <a:latin typeface="+mn-lt"/>
                <a:ea typeface="+mn-ea"/>
                <a:cs typeface="+mn-cs"/>
              </a:defRPr>
            </a:lvl1pPr>
            <a:lvl2pPr marL="685450" indent="-221763" algn="l" defTabSz="911534" rtl="0" eaLnBrk="1" fontAlgn="base" hangingPunct="1">
              <a:spcBef>
                <a:spcPct val="0"/>
              </a:spcBef>
              <a:spcAft>
                <a:spcPct val="0"/>
              </a:spcAft>
              <a:buClr>
                <a:srgbClr val="4BC1E4"/>
              </a:buClr>
              <a:buFont typeface="Arial" pitchFamily="34" charset="0"/>
              <a:buChar char="–"/>
              <a:defRPr kumimoji="1">
                <a:solidFill>
                  <a:schemeClr val="tx1"/>
                </a:solidFill>
                <a:latin typeface="+mn-lt"/>
                <a:ea typeface="+mn-ea"/>
                <a:cs typeface="+mn-cs"/>
              </a:defRPr>
            </a:lvl2pPr>
            <a:lvl3pPr marL="1134737" indent="-221763" algn="l" defTabSz="911534" rtl="0" eaLnBrk="1" fontAlgn="base" hangingPunct="1">
              <a:spcBef>
                <a:spcPct val="0"/>
              </a:spcBef>
              <a:spcAft>
                <a:spcPct val="0"/>
              </a:spcAft>
              <a:buClr>
                <a:schemeClr val="tx1"/>
              </a:buClr>
              <a:buChar char="•"/>
              <a:defRPr kumimoji="1">
                <a:solidFill>
                  <a:schemeClr val="tx1"/>
                </a:solidFill>
                <a:latin typeface="+mn-lt"/>
                <a:ea typeface="+mn-ea"/>
                <a:cs typeface="+mn-cs"/>
              </a:defRPr>
            </a:lvl3pPr>
            <a:lvl4pPr marL="1422741" indent="-169923" algn="l" defTabSz="911534" rtl="0" eaLnBrk="1" fontAlgn="base" hangingPunct="1">
              <a:spcBef>
                <a:spcPct val="20000"/>
              </a:spcBef>
              <a:spcAft>
                <a:spcPct val="0"/>
              </a:spcAft>
              <a:buClr>
                <a:schemeClr val="bg1"/>
              </a:buClr>
              <a:defRPr kumimoji="1">
                <a:solidFill>
                  <a:schemeClr val="bg1"/>
                </a:solidFill>
                <a:latin typeface="Arial" charset="0"/>
                <a:ea typeface="ＭＳ Ｐゴシック" charset="0"/>
                <a:cs typeface="メイリオ" charset="0"/>
              </a:defRPr>
            </a:lvl4pPr>
            <a:lvl5pPr marL="1700666" indent="-161282" algn="l" defTabSz="911534" rtl="0" eaLnBrk="1" fontAlgn="base" hangingPunct="1">
              <a:spcBef>
                <a:spcPct val="20000"/>
              </a:spcBef>
              <a:spcAft>
                <a:spcPct val="0"/>
              </a:spcAft>
              <a:buClr>
                <a:schemeClr val="bg1"/>
              </a:buClr>
              <a:buChar char="»"/>
              <a:defRPr kumimoji="1">
                <a:solidFill>
                  <a:schemeClr val="bg1"/>
                </a:solidFill>
                <a:latin typeface="Arial" charset="0"/>
                <a:ea typeface="ＭＳ Ｐゴシック" charset="0"/>
                <a:cs typeface="メイリオ" charset="0"/>
              </a:defRPr>
            </a:lvl5pPr>
            <a:lvl6pPr marL="2115098"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6pPr>
            <a:lvl7pPr marL="2528922"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7pPr>
            <a:lvl8pPr marL="2942751"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8pPr>
            <a:lvl9pPr marL="3356576"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9pPr>
          </a:lstStyle>
          <a:p>
            <a:pPr lvl="0">
              <a:defRPr/>
            </a:pPr>
            <a:r>
              <a:rPr lang="en-US" altLang="ko-KR" kern="0" dirty="0">
                <a:solidFill>
                  <a:srgbClr val="000000"/>
                </a:solidFill>
                <a:latin typeface="メイリオ"/>
                <a:ea typeface="メイリオ"/>
              </a:rPr>
              <a:t>CKA/CKAD</a:t>
            </a:r>
            <a:r>
              <a:rPr lang="ko-KR" altLang="en-US" kern="0" dirty="0" err="1">
                <a:solidFill>
                  <a:srgbClr val="000000"/>
                </a:solidFill>
                <a:latin typeface="メイリオ"/>
                <a:ea typeface="メイリオ"/>
              </a:rPr>
              <a:t>は</a:t>
            </a:r>
            <a:r>
              <a:rPr lang="ko-KR" altLang="en-US" kern="0" dirty="0">
                <a:solidFill>
                  <a:srgbClr val="000000"/>
                </a:solidFill>
                <a:latin typeface="メイリオ"/>
                <a:ea typeface="メイリオ"/>
              </a:rPr>
              <a:t>、</a:t>
            </a:r>
            <a:r>
              <a:rPr lang="en-US" altLang="ko-KR" kern="0" dirty="0">
                <a:solidFill>
                  <a:srgbClr val="000000"/>
                </a:solidFill>
                <a:latin typeface="メイリオ"/>
                <a:ea typeface="メイリオ"/>
              </a:rPr>
              <a:t>2019</a:t>
            </a:r>
            <a:r>
              <a:rPr lang="ko-KR" altLang="en-US" kern="0" dirty="0" err="1">
                <a:solidFill>
                  <a:srgbClr val="000000"/>
                </a:solidFill>
                <a:latin typeface="メイリオ"/>
                <a:ea typeface="メイリオ"/>
              </a:rPr>
              <a:t>年</a:t>
            </a:r>
            <a:r>
              <a:rPr lang="en-US" altLang="ko-KR" kern="0" dirty="0">
                <a:solidFill>
                  <a:srgbClr val="000000"/>
                </a:solidFill>
                <a:latin typeface="メイリオ"/>
                <a:ea typeface="メイリオ"/>
              </a:rPr>
              <a:t>9</a:t>
            </a:r>
            <a:r>
              <a:rPr lang="ja-JP" altLang="en-US" kern="0">
                <a:solidFill>
                  <a:srgbClr val="000000"/>
                </a:solidFill>
                <a:latin typeface="メイリオ"/>
                <a:ea typeface="メイリオ"/>
              </a:rPr>
              <a:t>月</a:t>
            </a:r>
            <a:r>
              <a:rPr lang="en-US" altLang="ja-JP" kern="0" dirty="0">
                <a:solidFill>
                  <a:srgbClr val="000000"/>
                </a:solidFill>
                <a:latin typeface="メイリオ"/>
                <a:ea typeface="メイリオ"/>
              </a:rPr>
              <a:t>Kerry</a:t>
            </a:r>
            <a:r>
              <a:rPr lang="ja-JP" altLang="en-US" kern="0">
                <a:solidFill>
                  <a:srgbClr val="000000"/>
                </a:solidFill>
                <a:latin typeface="メイリオ"/>
                <a:ea typeface="メイリオ"/>
              </a:rPr>
              <a:t>さん発信「</a:t>
            </a:r>
            <a:r>
              <a:rPr lang="en-US" altLang="ja-JP" kern="0" dirty="0">
                <a:solidFill>
                  <a:srgbClr val="000000"/>
                </a:solidFill>
                <a:latin typeface="メイリオ"/>
                <a:ea typeface="メイリオ"/>
                <a:hlinkClick r:id="rId3"/>
              </a:rPr>
              <a:t>【GTS </a:t>
            </a:r>
            <a:r>
              <a:rPr lang="en-US" altLang="ja-JP" kern="0" dirty="0" err="1">
                <a:solidFill>
                  <a:srgbClr val="000000"/>
                </a:solidFill>
                <a:latin typeface="メイリオ"/>
                <a:ea typeface="メイリオ"/>
                <a:hlinkClick r:id="rId3"/>
              </a:rPr>
              <a:t>Award】Red</a:t>
            </a:r>
            <a:r>
              <a:rPr lang="en-US" altLang="ja-JP" kern="0" dirty="0">
                <a:solidFill>
                  <a:srgbClr val="000000"/>
                </a:solidFill>
                <a:latin typeface="メイリオ"/>
                <a:ea typeface="メイリオ"/>
                <a:hlinkClick r:id="rId3"/>
              </a:rPr>
              <a:t> Hat </a:t>
            </a:r>
            <a:r>
              <a:rPr lang="ja-JP" altLang="en-US" kern="0">
                <a:solidFill>
                  <a:srgbClr val="000000"/>
                </a:solidFill>
                <a:latin typeface="メイリオ"/>
                <a:ea typeface="メイリオ"/>
                <a:hlinkClick r:id="rId3"/>
              </a:rPr>
              <a:t>関連</a:t>
            </a:r>
            <a:r>
              <a:rPr lang="en-US" altLang="ja-JP" kern="0" dirty="0">
                <a:solidFill>
                  <a:srgbClr val="000000"/>
                </a:solidFill>
                <a:latin typeface="メイリオ"/>
                <a:ea typeface="メイリオ"/>
                <a:hlinkClick r:id="rId3"/>
              </a:rPr>
              <a:t>Certification Award</a:t>
            </a:r>
            <a:r>
              <a:rPr lang="ja-JP" altLang="en-US" kern="0">
                <a:solidFill>
                  <a:srgbClr val="000000"/>
                </a:solidFill>
                <a:latin typeface="メイリオ"/>
                <a:ea typeface="メイリオ"/>
              </a:rPr>
              <a:t>」の対象資格に含まれている注目の資格です。</a:t>
            </a:r>
          </a:p>
        </p:txBody>
      </p:sp>
      <p:sp>
        <p:nvSpPr>
          <p:cNvPr id="3" name="テキスト ボックス 2">
            <a:extLst>
              <a:ext uri="{FF2B5EF4-FFF2-40B4-BE49-F238E27FC236}">
                <a16:creationId xmlns:a16="http://schemas.microsoft.com/office/drawing/2014/main" id="{5910A4CC-9250-EC4A-95F7-2A3E64FB47F0}"/>
              </a:ext>
            </a:extLst>
          </p:cNvPr>
          <p:cNvSpPr txBox="1"/>
          <p:nvPr/>
        </p:nvSpPr>
        <p:spPr>
          <a:xfrm>
            <a:off x="228600" y="1588366"/>
            <a:ext cx="8686800" cy="4955203"/>
          </a:xfrm>
          <a:prstGeom prst="rect">
            <a:avLst/>
          </a:prstGeom>
          <a:noFill/>
        </p:spPr>
        <p:txBody>
          <a:bodyPr wrap="square" rtlCol="0">
            <a:spAutoFit/>
          </a:bodyPr>
          <a:lstStyle/>
          <a:p>
            <a:pPr algn="l"/>
            <a:r>
              <a:rPr lang="en-US" altLang="ja-JP" b="1" dirty="0">
                <a:solidFill>
                  <a:schemeClr val="accent4"/>
                </a:solidFill>
                <a:latin typeface="+mj-lt"/>
              </a:rPr>
              <a:t>CKA(Certified</a:t>
            </a:r>
            <a:r>
              <a:rPr lang="ja-JP" altLang="en-US" b="1">
                <a:solidFill>
                  <a:schemeClr val="accent4"/>
                </a:solidFill>
                <a:latin typeface="+mj-lt"/>
              </a:rPr>
              <a:t> </a:t>
            </a:r>
            <a:r>
              <a:rPr lang="en-US" altLang="ja-JP" b="1" dirty="0">
                <a:solidFill>
                  <a:schemeClr val="accent4"/>
                </a:solidFill>
                <a:latin typeface="+mj-lt"/>
              </a:rPr>
              <a:t>Kubernetes Administrator)</a:t>
            </a:r>
          </a:p>
          <a:p>
            <a:pPr algn="l"/>
            <a:r>
              <a:rPr lang="ja-JP" altLang="en-US">
                <a:solidFill>
                  <a:schemeClr val="tx1"/>
                </a:solidFill>
                <a:latin typeface="+mj-lt"/>
              </a:rPr>
              <a:t>　→</a:t>
            </a:r>
            <a:r>
              <a:rPr lang="en-US" altLang="ja-JP" u="sng" dirty="0">
                <a:solidFill>
                  <a:schemeClr val="tx1"/>
                </a:solidFill>
                <a:latin typeface="+mj-lt"/>
              </a:rPr>
              <a:t>Kubernetes</a:t>
            </a:r>
            <a:r>
              <a:rPr lang="ja-JP" altLang="en-US" u="sng">
                <a:solidFill>
                  <a:schemeClr val="tx1"/>
                </a:solidFill>
                <a:latin typeface="+mj-lt"/>
              </a:rPr>
              <a:t>の管理者向け資格</a:t>
            </a:r>
            <a:endParaRPr lang="en-US" altLang="ja-JP" u="sng" dirty="0">
              <a:solidFill>
                <a:schemeClr val="tx1"/>
              </a:solidFill>
              <a:latin typeface="+mj-lt"/>
            </a:endParaRPr>
          </a:p>
          <a:p>
            <a:endParaRPr lang="en-US" altLang="ja-JP" sz="400" dirty="0">
              <a:solidFill>
                <a:schemeClr val="tx1"/>
              </a:solidFill>
              <a:latin typeface="+mj-lt"/>
            </a:endParaRPr>
          </a:p>
          <a:p>
            <a:r>
              <a:rPr lang="ja-JP" altLang="en-US">
                <a:solidFill>
                  <a:schemeClr val="tx1"/>
                </a:solidFill>
                <a:latin typeface="+mj-lt"/>
              </a:rPr>
              <a:t>　</a:t>
            </a:r>
            <a:r>
              <a:rPr lang="en-US" altLang="ja-JP" dirty="0">
                <a:solidFill>
                  <a:schemeClr val="tx1"/>
                </a:solidFill>
                <a:latin typeface="+mj-lt"/>
              </a:rPr>
              <a:t>Kubernetes</a:t>
            </a:r>
            <a:r>
              <a:rPr lang="ja-JP" altLang="en-US">
                <a:solidFill>
                  <a:schemeClr val="tx1"/>
                </a:solidFill>
                <a:latin typeface="+mj-lt"/>
              </a:rPr>
              <a:t>に関するスキルを証明するための、コマンドラインを使った</a:t>
            </a:r>
            <a:endParaRPr lang="en-US" altLang="ja-JP" dirty="0">
              <a:solidFill>
                <a:schemeClr val="tx1"/>
              </a:solidFill>
              <a:latin typeface="+mj-lt"/>
            </a:endParaRPr>
          </a:p>
          <a:p>
            <a:r>
              <a:rPr lang="ja-JP" altLang="en-US">
                <a:solidFill>
                  <a:schemeClr val="tx1"/>
                </a:solidFill>
                <a:latin typeface="+mj-lt"/>
              </a:rPr>
              <a:t>　ハンズオン形式の資格試験です。</a:t>
            </a:r>
            <a:endParaRPr lang="en-US" altLang="ja-JP" dirty="0">
              <a:solidFill>
                <a:schemeClr val="tx1"/>
              </a:solidFill>
              <a:latin typeface="+mj-lt"/>
            </a:endParaRPr>
          </a:p>
          <a:p>
            <a:r>
              <a:rPr lang="ja-JP" altLang="en-US">
                <a:solidFill>
                  <a:schemeClr val="tx1"/>
                </a:solidFill>
                <a:latin typeface="+mj-lt"/>
              </a:rPr>
              <a:t>　この試験の目的は、</a:t>
            </a:r>
            <a:r>
              <a:rPr lang="en-US" altLang="ja-JP" dirty="0">
                <a:solidFill>
                  <a:schemeClr val="tx1"/>
                </a:solidFill>
                <a:latin typeface="+mj-lt"/>
              </a:rPr>
              <a:t>Kubernetes</a:t>
            </a:r>
            <a:r>
              <a:rPr lang="ja-JP" altLang="en-US">
                <a:solidFill>
                  <a:schemeClr val="tx1"/>
                </a:solidFill>
                <a:latin typeface="+mj-lt"/>
              </a:rPr>
              <a:t>の管理者に必要なスキル、知識、および能力が</a:t>
            </a:r>
            <a:r>
              <a:rPr lang="en-US" altLang="ja-JP" dirty="0">
                <a:solidFill>
                  <a:schemeClr val="tx1"/>
                </a:solidFill>
                <a:latin typeface="+mj-lt"/>
              </a:rPr>
              <a:t>CKA</a:t>
            </a:r>
            <a:r>
              <a:rPr lang="ja-JP" altLang="en-US">
                <a:solidFill>
                  <a:schemeClr val="tx1"/>
                </a:solidFill>
                <a:latin typeface="+mj-lt"/>
              </a:rPr>
              <a:t>認定者に備わっていることを保証することです。 </a:t>
            </a:r>
            <a:endParaRPr kumimoji="1" lang="en-US" altLang="ja-JP" dirty="0">
              <a:solidFill>
                <a:schemeClr val="tx1"/>
              </a:solidFill>
              <a:latin typeface="+mj-lt"/>
            </a:endParaRPr>
          </a:p>
          <a:p>
            <a:pPr algn="l"/>
            <a:endParaRPr kumimoji="1" lang="en-US" altLang="ja-JP" dirty="0">
              <a:solidFill>
                <a:schemeClr val="tx1"/>
              </a:solidFill>
              <a:latin typeface="+mj-lt"/>
            </a:endParaRPr>
          </a:p>
          <a:p>
            <a:pPr algn="l"/>
            <a:r>
              <a:rPr lang="en-US" altLang="ja-JP" b="1" dirty="0">
                <a:solidFill>
                  <a:srgbClr val="002060"/>
                </a:solidFill>
                <a:latin typeface="+mj-lt"/>
              </a:rPr>
              <a:t>CKAD(Certified</a:t>
            </a:r>
            <a:r>
              <a:rPr lang="ja-JP" altLang="en-US" b="1">
                <a:solidFill>
                  <a:srgbClr val="002060"/>
                </a:solidFill>
                <a:latin typeface="+mj-lt"/>
              </a:rPr>
              <a:t> </a:t>
            </a:r>
            <a:r>
              <a:rPr lang="en-US" altLang="ja-JP" b="1" dirty="0">
                <a:solidFill>
                  <a:srgbClr val="002060"/>
                </a:solidFill>
                <a:latin typeface="+mj-lt"/>
              </a:rPr>
              <a:t>Kubernetes</a:t>
            </a:r>
            <a:r>
              <a:rPr lang="ja-JP" altLang="en-US" b="1">
                <a:solidFill>
                  <a:srgbClr val="002060"/>
                </a:solidFill>
                <a:latin typeface="+mj-lt"/>
              </a:rPr>
              <a:t> </a:t>
            </a:r>
            <a:r>
              <a:rPr lang="en-US" altLang="ja-JP" b="1" dirty="0">
                <a:solidFill>
                  <a:srgbClr val="002060"/>
                </a:solidFill>
                <a:latin typeface="+mj-lt"/>
              </a:rPr>
              <a:t>Application Developer)</a:t>
            </a:r>
          </a:p>
          <a:p>
            <a:pPr algn="l"/>
            <a:r>
              <a:rPr kumimoji="1" lang="ja-JP" altLang="en-US">
                <a:solidFill>
                  <a:schemeClr val="tx1"/>
                </a:solidFill>
                <a:latin typeface="+mj-lt"/>
              </a:rPr>
              <a:t>　→</a:t>
            </a:r>
            <a:r>
              <a:rPr lang="en-US" altLang="ja-JP" u="sng" dirty="0">
                <a:solidFill>
                  <a:schemeClr val="tx1"/>
                </a:solidFill>
                <a:latin typeface="+mj-lt"/>
              </a:rPr>
              <a:t>K</a:t>
            </a:r>
            <a:r>
              <a:rPr kumimoji="1" lang="en-US" altLang="ja-JP" u="sng" dirty="0">
                <a:solidFill>
                  <a:schemeClr val="tx1"/>
                </a:solidFill>
                <a:latin typeface="+mj-lt"/>
              </a:rPr>
              <a:t>ubernetes</a:t>
            </a:r>
            <a:r>
              <a:rPr kumimoji="1" lang="ja-JP" altLang="en-US" u="sng">
                <a:solidFill>
                  <a:schemeClr val="tx1"/>
                </a:solidFill>
                <a:latin typeface="+mj-lt"/>
              </a:rPr>
              <a:t>のアプリケーション開発者向け資格</a:t>
            </a:r>
            <a:endParaRPr kumimoji="1" lang="en-US" altLang="ja-JP" u="sng" dirty="0">
              <a:solidFill>
                <a:schemeClr val="tx1"/>
              </a:solidFill>
              <a:latin typeface="+mj-lt"/>
            </a:endParaRPr>
          </a:p>
          <a:p>
            <a:endParaRPr lang="en-US" altLang="ja-JP" sz="400" dirty="0">
              <a:solidFill>
                <a:schemeClr val="tx1"/>
              </a:solidFill>
              <a:latin typeface="+mj-lt"/>
            </a:endParaRPr>
          </a:p>
          <a:p>
            <a:r>
              <a:rPr lang="ja-JP" altLang="en-US">
                <a:solidFill>
                  <a:schemeClr val="tx1"/>
                </a:solidFill>
                <a:latin typeface="+mj-lt"/>
              </a:rPr>
              <a:t>　</a:t>
            </a:r>
            <a:r>
              <a:rPr lang="ja-JP" altLang="en-US">
                <a:solidFill>
                  <a:schemeClr val="tx1"/>
                </a:solidFill>
              </a:rPr>
              <a:t>コマンドラインを使って</a:t>
            </a:r>
            <a:r>
              <a:rPr lang="en-US" altLang="ja-JP" dirty="0">
                <a:solidFill>
                  <a:schemeClr val="tx1"/>
                </a:solidFill>
                <a:latin typeface="+mj-lt"/>
              </a:rPr>
              <a:t>Kubernetes</a:t>
            </a:r>
            <a:r>
              <a:rPr lang="ja-JP" altLang="en-US">
                <a:solidFill>
                  <a:schemeClr val="tx1"/>
                </a:solidFill>
                <a:latin typeface="+mj-lt"/>
              </a:rPr>
              <a:t>用のクラウドネイティブアプリケーションを</a:t>
            </a:r>
            <a:endParaRPr lang="en-US" altLang="ja-JP" dirty="0">
              <a:solidFill>
                <a:schemeClr val="tx1"/>
              </a:solidFill>
              <a:latin typeface="+mj-lt"/>
            </a:endParaRPr>
          </a:p>
          <a:p>
            <a:r>
              <a:rPr lang="ja-JP" altLang="en-US">
                <a:solidFill>
                  <a:schemeClr val="tx1"/>
                </a:solidFill>
                <a:latin typeface="+mj-lt"/>
              </a:rPr>
              <a:t>設計・構築・設定・展開できることを証明する資格試験です。 </a:t>
            </a:r>
            <a:endParaRPr lang="en-US" altLang="ja-JP" dirty="0">
              <a:solidFill>
                <a:schemeClr val="tx1"/>
              </a:solidFill>
              <a:latin typeface="+mj-lt"/>
            </a:endParaRPr>
          </a:p>
          <a:p>
            <a:r>
              <a:rPr lang="ja-JP" altLang="en-US">
                <a:solidFill>
                  <a:schemeClr val="tx1"/>
                </a:solidFill>
                <a:latin typeface="+mj-lt"/>
              </a:rPr>
              <a:t>　この試験の目的は、</a:t>
            </a:r>
            <a:r>
              <a:rPr lang="en-US" altLang="ja-JP" dirty="0">
                <a:solidFill>
                  <a:schemeClr val="tx1"/>
                </a:solidFill>
                <a:latin typeface="+mj-lt"/>
              </a:rPr>
              <a:t>Kubernetes</a:t>
            </a:r>
            <a:r>
              <a:rPr lang="ja-JP" altLang="en-US">
                <a:solidFill>
                  <a:schemeClr val="tx1"/>
                </a:solidFill>
                <a:latin typeface="+mj-lt"/>
              </a:rPr>
              <a:t>上で動くアプリケーションの開発者に必要なスキル、知識、および能力が</a:t>
            </a:r>
            <a:r>
              <a:rPr lang="en-US" altLang="ja-JP" dirty="0">
                <a:solidFill>
                  <a:schemeClr val="tx1"/>
                </a:solidFill>
                <a:latin typeface="+mj-lt"/>
              </a:rPr>
              <a:t>CKAD</a:t>
            </a:r>
            <a:r>
              <a:rPr lang="ja-JP" altLang="en-US">
                <a:solidFill>
                  <a:schemeClr val="tx1"/>
                </a:solidFill>
                <a:latin typeface="+mj-lt"/>
              </a:rPr>
              <a:t>認定者に備わっていることを保証することです。</a:t>
            </a:r>
            <a:endParaRPr kumimoji="1" lang="en-US" altLang="ja-JP" dirty="0">
              <a:solidFill>
                <a:schemeClr val="tx1"/>
              </a:solidFill>
              <a:latin typeface="+mj-lt"/>
            </a:endParaRPr>
          </a:p>
        </p:txBody>
      </p:sp>
      <p:sp>
        <p:nvSpPr>
          <p:cNvPr id="5" name="テキスト ボックス 4">
            <a:extLst>
              <a:ext uri="{FF2B5EF4-FFF2-40B4-BE49-F238E27FC236}">
                <a16:creationId xmlns:a16="http://schemas.microsoft.com/office/drawing/2014/main" id="{352E834D-5806-9543-93E2-BBDBE7866E1C}"/>
              </a:ext>
            </a:extLst>
          </p:cNvPr>
          <p:cNvSpPr txBox="1"/>
          <p:nvPr/>
        </p:nvSpPr>
        <p:spPr>
          <a:xfrm>
            <a:off x="5370471" y="6405069"/>
            <a:ext cx="3675558" cy="276999"/>
          </a:xfrm>
          <a:prstGeom prst="rect">
            <a:avLst/>
          </a:prstGeom>
          <a:noFill/>
        </p:spPr>
        <p:txBody>
          <a:bodyPr wrap="none" rtlCol="0">
            <a:spAutoFit/>
          </a:bodyPr>
          <a:lstStyle/>
          <a:p>
            <a:r>
              <a:rPr kumimoji="1" lang="ja-JP" altLang="en-US" sz="1200">
                <a:solidFill>
                  <a:schemeClr val="tx1"/>
                </a:solidFill>
              </a:rPr>
              <a:t>引用：</a:t>
            </a:r>
            <a:r>
              <a:rPr lang="en-US" altLang="ja-JP" sz="1200" dirty="0">
                <a:solidFill>
                  <a:schemeClr val="tx1"/>
                </a:solidFill>
                <a:hlinkClick r:id="rId4"/>
              </a:rPr>
              <a:t>https://</a:t>
            </a:r>
            <a:r>
              <a:rPr lang="en-US" altLang="ja-JP" sz="1200" dirty="0" err="1">
                <a:solidFill>
                  <a:schemeClr val="tx1"/>
                </a:solidFill>
                <a:hlinkClick r:id="rId4"/>
              </a:rPr>
              <a:t>www.creationline.com</a:t>
            </a:r>
            <a:r>
              <a:rPr lang="en-US" altLang="ja-JP" sz="1200" dirty="0">
                <a:solidFill>
                  <a:schemeClr val="tx1"/>
                </a:solidFill>
                <a:hlinkClick r:id="rId4"/>
              </a:rPr>
              <a:t>/</a:t>
            </a:r>
            <a:r>
              <a:rPr lang="en-US" altLang="ja-JP" sz="1200" dirty="0" err="1">
                <a:solidFill>
                  <a:schemeClr val="tx1"/>
                </a:solidFill>
                <a:hlinkClick r:id="rId4"/>
              </a:rPr>
              <a:t>cka</a:t>
            </a:r>
            <a:r>
              <a:rPr lang="en-US" altLang="ja-JP" sz="1200" dirty="0">
                <a:solidFill>
                  <a:schemeClr val="tx1"/>
                </a:solidFill>
                <a:hlinkClick r:id="rId4"/>
              </a:rPr>
              <a:t>-</a:t>
            </a:r>
            <a:r>
              <a:rPr lang="en-US" altLang="ja-JP" sz="1200" dirty="0" err="1">
                <a:solidFill>
                  <a:schemeClr val="tx1"/>
                </a:solidFill>
                <a:hlinkClick r:id="rId4"/>
              </a:rPr>
              <a:t>ckad</a:t>
            </a:r>
            <a:r>
              <a:rPr lang="en-US" altLang="ja-JP" sz="1200" dirty="0">
                <a:solidFill>
                  <a:schemeClr val="tx1"/>
                </a:solidFill>
                <a:hlinkClick r:id="rId4"/>
              </a:rPr>
              <a:t>-exam</a:t>
            </a:r>
            <a:endParaRPr lang="en-US" altLang="ja-JP" sz="1200" dirty="0">
              <a:solidFill>
                <a:schemeClr val="tx1"/>
              </a:solidFill>
            </a:endParaRPr>
          </a:p>
        </p:txBody>
      </p:sp>
    </p:spTree>
    <p:extLst>
      <p:ext uri="{BB962C8B-B14F-4D97-AF65-F5344CB8AC3E}">
        <p14:creationId xmlns:p14="http://schemas.microsoft.com/office/powerpoint/2010/main" val="144857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ACBEA4-F8E8-D746-91BB-8C8A58F614B6}"/>
              </a:ext>
            </a:extLst>
          </p:cNvPr>
          <p:cNvSpPr>
            <a:spLocks noGrp="1"/>
          </p:cNvSpPr>
          <p:nvPr>
            <p:ph type="title"/>
          </p:nvPr>
        </p:nvSpPr>
        <p:spPr/>
        <p:txBody>
          <a:bodyPr/>
          <a:lstStyle/>
          <a:p>
            <a:r>
              <a:rPr lang="en-US" altLang="ja-JP" dirty="0"/>
              <a:t>CKA/CKAD</a:t>
            </a:r>
            <a:r>
              <a:rPr lang="ja-JP" altLang="en-US"/>
              <a:t>とは？</a:t>
            </a:r>
            <a:endParaRPr kumimoji="1" lang="ja-JP" altLang="en-US"/>
          </a:p>
        </p:txBody>
      </p:sp>
      <p:sp>
        <p:nvSpPr>
          <p:cNvPr id="14" name="テキスト プレースホルダー 3">
            <a:extLst>
              <a:ext uri="{FF2B5EF4-FFF2-40B4-BE49-F238E27FC236}">
                <a16:creationId xmlns:a16="http://schemas.microsoft.com/office/drawing/2014/main" id="{6063B6D4-4463-A246-916C-1AD6936812A2}"/>
              </a:ext>
            </a:extLst>
          </p:cNvPr>
          <p:cNvSpPr txBox="1">
            <a:spLocks/>
          </p:cNvSpPr>
          <p:nvPr/>
        </p:nvSpPr>
        <p:spPr bwMode="auto">
          <a:xfrm>
            <a:off x="228600" y="736990"/>
            <a:ext cx="8686800" cy="617624"/>
          </a:xfrm>
          <a:prstGeom prst="rect">
            <a:avLst/>
          </a:prstGeom>
          <a:solidFill>
            <a:srgbClr val="FFFFFF">
              <a:lumMod val="95000"/>
            </a:srgb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057" tIns="45531" rIns="91057" bIns="45531" numCol="1" anchor="t" anchorCtr="0" compatLnSpc="1">
            <a:prstTxWarp prst="textNoShape">
              <a:avLst/>
            </a:prstTxWarp>
          </a:bodyPr>
          <a:lstStyle>
            <a:lvl1pPr marL="223204" indent="-223204" algn="l" defTabSz="911534" rtl="0" eaLnBrk="1" fontAlgn="base" hangingPunct="1">
              <a:spcBef>
                <a:spcPct val="0"/>
              </a:spcBef>
              <a:spcAft>
                <a:spcPct val="0"/>
              </a:spcAft>
              <a:buClr>
                <a:srgbClr val="00477A"/>
              </a:buClr>
              <a:buFont typeface="Wingdings" panose="05000000000000000000" pitchFamily="2" charset="2"/>
              <a:buChar char="Ø"/>
              <a:defRPr kumimoji="1" sz="1800" b="1">
                <a:solidFill>
                  <a:schemeClr val="tx1"/>
                </a:solidFill>
                <a:latin typeface="+mn-lt"/>
                <a:ea typeface="+mn-ea"/>
                <a:cs typeface="+mn-cs"/>
              </a:defRPr>
            </a:lvl1pPr>
            <a:lvl2pPr marL="685450" indent="-221763" algn="l" defTabSz="911534" rtl="0" eaLnBrk="1" fontAlgn="base" hangingPunct="1">
              <a:spcBef>
                <a:spcPct val="0"/>
              </a:spcBef>
              <a:spcAft>
                <a:spcPct val="0"/>
              </a:spcAft>
              <a:buClr>
                <a:srgbClr val="4BC1E4"/>
              </a:buClr>
              <a:buFont typeface="Arial" pitchFamily="34" charset="0"/>
              <a:buChar char="–"/>
              <a:defRPr kumimoji="1">
                <a:solidFill>
                  <a:schemeClr val="tx1"/>
                </a:solidFill>
                <a:latin typeface="+mn-lt"/>
                <a:ea typeface="+mn-ea"/>
                <a:cs typeface="+mn-cs"/>
              </a:defRPr>
            </a:lvl2pPr>
            <a:lvl3pPr marL="1134737" indent="-221763" algn="l" defTabSz="911534" rtl="0" eaLnBrk="1" fontAlgn="base" hangingPunct="1">
              <a:spcBef>
                <a:spcPct val="0"/>
              </a:spcBef>
              <a:spcAft>
                <a:spcPct val="0"/>
              </a:spcAft>
              <a:buClr>
                <a:schemeClr val="tx1"/>
              </a:buClr>
              <a:buChar char="•"/>
              <a:defRPr kumimoji="1">
                <a:solidFill>
                  <a:schemeClr val="tx1"/>
                </a:solidFill>
                <a:latin typeface="+mn-lt"/>
                <a:ea typeface="+mn-ea"/>
                <a:cs typeface="+mn-cs"/>
              </a:defRPr>
            </a:lvl3pPr>
            <a:lvl4pPr marL="1422741" indent="-169923" algn="l" defTabSz="911534" rtl="0" eaLnBrk="1" fontAlgn="base" hangingPunct="1">
              <a:spcBef>
                <a:spcPct val="20000"/>
              </a:spcBef>
              <a:spcAft>
                <a:spcPct val="0"/>
              </a:spcAft>
              <a:buClr>
                <a:schemeClr val="bg1"/>
              </a:buClr>
              <a:defRPr kumimoji="1">
                <a:solidFill>
                  <a:schemeClr val="bg1"/>
                </a:solidFill>
                <a:latin typeface="Arial" charset="0"/>
                <a:ea typeface="ＭＳ Ｐゴシック" charset="0"/>
                <a:cs typeface="メイリオ" charset="0"/>
              </a:defRPr>
            </a:lvl4pPr>
            <a:lvl5pPr marL="1700666" indent="-161282" algn="l" defTabSz="911534" rtl="0" eaLnBrk="1" fontAlgn="base" hangingPunct="1">
              <a:spcBef>
                <a:spcPct val="20000"/>
              </a:spcBef>
              <a:spcAft>
                <a:spcPct val="0"/>
              </a:spcAft>
              <a:buClr>
                <a:schemeClr val="bg1"/>
              </a:buClr>
              <a:buChar char="»"/>
              <a:defRPr kumimoji="1">
                <a:solidFill>
                  <a:schemeClr val="bg1"/>
                </a:solidFill>
                <a:latin typeface="Arial" charset="0"/>
                <a:ea typeface="ＭＳ Ｐゴシック" charset="0"/>
                <a:cs typeface="メイリオ" charset="0"/>
              </a:defRPr>
            </a:lvl5pPr>
            <a:lvl6pPr marL="2115098"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6pPr>
            <a:lvl7pPr marL="2528922"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7pPr>
            <a:lvl8pPr marL="2942751"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8pPr>
            <a:lvl9pPr marL="3356576" indent="-163805" algn="l" defTabSz="912425" rtl="0" eaLnBrk="1" fontAlgn="base" hangingPunct="1">
              <a:spcBef>
                <a:spcPct val="20000"/>
              </a:spcBef>
              <a:spcAft>
                <a:spcPct val="0"/>
              </a:spcAft>
              <a:buClr>
                <a:schemeClr val="bg1"/>
              </a:buClr>
              <a:buChar char="»"/>
              <a:defRPr kumimoji="1">
                <a:solidFill>
                  <a:schemeClr val="bg1"/>
                </a:solidFill>
                <a:latin typeface="Arial" charset="0"/>
                <a:ea typeface="MS PGothic" charset="0"/>
                <a:cs typeface="MS PGothic" charset="0"/>
              </a:defRPr>
            </a:lvl9pPr>
          </a:lstStyle>
          <a:p>
            <a:pPr lvl="0">
              <a:defRPr/>
            </a:pPr>
            <a:r>
              <a:rPr lang="en-US" altLang="ko-KR" kern="0" dirty="0">
                <a:solidFill>
                  <a:srgbClr val="000000"/>
                </a:solidFill>
                <a:latin typeface="メイリオ"/>
                <a:ea typeface="メイリオ"/>
              </a:rPr>
              <a:t>CKA</a:t>
            </a:r>
            <a:r>
              <a:rPr lang="ja-JP" altLang="en-US" kern="0">
                <a:solidFill>
                  <a:srgbClr val="000000"/>
                </a:solidFill>
                <a:latin typeface="メイリオ"/>
                <a:ea typeface="メイリオ"/>
              </a:rPr>
              <a:t>は広く浅く、</a:t>
            </a:r>
            <a:r>
              <a:rPr lang="en-US" altLang="ja-JP" kern="0" dirty="0">
                <a:solidFill>
                  <a:srgbClr val="000000"/>
                </a:solidFill>
                <a:latin typeface="メイリオ"/>
                <a:ea typeface="メイリオ"/>
              </a:rPr>
              <a:t>CKAD</a:t>
            </a:r>
            <a:r>
              <a:rPr lang="ja-JP" altLang="en-US" kern="0">
                <a:solidFill>
                  <a:srgbClr val="000000"/>
                </a:solidFill>
                <a:latin typeface="メイリオ"/>
                <a:ea typeface="メイリオ"/>
              </a:rPr>
              <a:t>は狭く深く問われます。</a:t>
            </a:r>
          </a:p>
        </p:txBody>
      </p:sp>
      <p:graphicFrame>
        <p:nvGraphicFramePr>
          <p:cNvPr id="3" name="表 2">
            <a:extLst>
              <a:ext uri="{FF2B5EF4-FFF2-40B4-BE49-F238E27FC236}">
                <a16:creationId xmlns:a16="http://schemas.microsoft.com/office/drawing/2014/main" id="{D145B199-BF5B-7D4B-9D2F-E27CE792E6F8}"/>
              </a:ext>
            </a:extLst>
          </p:cNvPr>
          <p:cNvGraphicFramePr>
            <a:graphicFrameLocks noGrp="1"/>
          </p:cNvGraphicFramePr>
          <p:nvPr>
            <p:extLst>
              <p:ext uri="{D42A27DB-BD31-4B8C-83A1-F6EECF244321}">
                <p14:modId xmlns:p14="http://schemas.microsoft.com/office/powerpoint/2010/main" val="1070071277"/>
              </p:ext>
            </p:extLst>
          </p:nvPr>
        </p:nvGraphicFramePr>
        <p:xfrm>
          <a:off x="179388" y="1461366"/>
          <a:ext cx="8736012" cy="5181283"/>
        </p:xfrm>
        <a:graphic>
          <a:graphicData uri="http://schemas.openxmlformats.org/drawingml/2006/table">
            <a:tbl>
              <a:tblPr firstRow="1" bandRow="1">
                <a:tableStyleId>{5C22544A-7EE6-4342-B048-85BDC9FD1C3A}</a:tableStyleId>
              </a:tblPr>
              <a:tblGrid>
                <a:gridCol w="1172465">
                  <a:extLst>
                    <a:ext uri="{9D8B030D-6E8A-4147-A177-3AD203B41FA5}">
                      <a16:colId xmlns:a16="http://schemas.microsoft.com/office/drawing/2014/main" val="2281291739"/>
                    </a:ext>
                  </a:extLst>
                </a:gridCol>
                <a:gridCol w="3977184">
                  <a:extLst>
                    <a:ext uri="{9D8B030D-6E8A-4147-A177-3AD203B41FA5}">
                      <a16:colId xmlns:a16="http://schemas.microsoft.com/office/drawing/2014/main" val="1898800903"/>
                    </a:ext>
                  </a:extLst>
                </a:gridCol>
                <a:gridCol w="3586363">
                  <a:extLst>
                    <a:ext uri="{9D8B030D-6E8A-4147-A177-3AD203B41FA5}">
                      <a16:colId xmlns:a16="http://schemas.microsoft.com/office/drawing/2014/main" val="2481531816"/>
                    </a:ext>
                  </a:extLst>
                </a:gridCol>
              </a:tblGrid>
              <a:tr h="37084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dirty="0">
                          <a:solidFill>
                            <a:schemeClr val="tx1">
                              <a:lumMod val="95000"/>
                              <a:lumOff val="5000"/>
                            </a:schemeClr>
                          </a:solidFill>
                        </a:rPr>
                        <a:t>CKA</a:t>
                      </a:r>
                      <a:endParaRPr kumimoji="1" lang="ja-JP" altLang="en-US">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kumimoji="1" lang="en-US" altLang="ja-JP" dirty="0">
                          <a:solidFill>
                            <a:schemeClr val="tx1">
                              <a:lumMod val="95000"/>
                              <a:lumOff val="5000"/>
                            </a:schemeClr>
                          </a:solidFill>
                        </a:rPr>
                        <a:t>CKAD</a:t>
                      </a:r>
                      <a:endParaRPr kumimoji="1" lang="ja-JP" altLang="en-US">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6573761"/>
                  </a:ext>
                </a:extLst>
              </a:tr>
              <a:tr h="370840">
                <a:tc>
                  <a:txBody>
                    <a:bodyPr/>
                    <a:lstStyle/>
                    <a:p>
                      <a:r>
                        <a:rPr kumimoji="1" lang="ja-JP" altLang="en-US"/>
                        <a:t>試験内容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・アプリケーションのライフサイクルの管理</a:t>
                      </a:r>
                      <a:r>
                        <a:rPr kumimoji="1" lang="en-US" altLang="ja-JP" sz="1600" u="none" strike="noStrike" kern="1200" cap="none" spc="0" normalizeH="0" baseline="0" noProof="0" dirty="0">
                          <a:ln>
                            <a:noFill/>
                          </a:ln>
                          <a:effectLst/>
                          <a:uLnTx/>
                          <a:uFillTx/>
                        </a:rPr>
                        <a:t> (8%)</a:t>
                      </a:r>
                      <a:r>
                        <a:rPr kumimoji="1" lang="ja-JP" altLang="en-US" sz="1600" u="none" strike="noStrike" kern="1200" cap="none" spc="0" normalizeH="0" baseline="0" noProof="0">
                          <a:ln>
                            <a:noFill/>
                          </a:ln>
                          <a:effectLst/>
                          <a:uLnTx/>
                          <a:uFillTx/>
                        </a:rPr>
                        <a:t> </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・インストール、設定および確認</a:t>
                      </a:r>
                      <a:r>
                        <a:rPr kumimoji="1" lang="en-US" altLang="ja-JP" sz="1600" u="none" strike="noStrike" kern="1200" cap="none" spc="0" normalizeH="0" baseline="0" noProof="0" dirty="0">
                          <a:ln>
                            <a:noFill/>
                          </a:ln>
                          <a:effectLst/>
                          <a:uLnTx/>
                          <a:uFillTx/>
                        </a:rPr>
                        <a:t> (12%)</a:t>
                      </a:r>
                      <a:r>
                        <a:rPr kumimoji="1" lang="ja-JP" altLang="en-US" sz="1600" u="none" strike="noStrike" kern="1200" cap="none" spc="0" normalizeH="0" baseline="0" noProof="0">
                          <a:ln>
                            <a:noFill/>
                          </a:ln>
                          <a:effectLst/>
                          <a:uLnTx/>
                          <a:uFillTx/>
                        </a:rPr>
                        <a:t> </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・基本コンセプト </a:t>
                      </a:r>
                      <a:r>
                        <a:rPr kumimoji="1" lang="en-US" altLang="ja-JP" sz="1600" u="none" strike="noStrike" kern="1200" cap="none" spc="0" normalizeH="0" baseline="0" noProof="0" dirty="0">
                          <a:ln>
                            <a:noFill/>
                          </a:ln>
                          <a:effectLst/>
                          <a:uLnTx/>
                          <a:uFillTx/>
                        </a:rPr>
                        <a:t>(19%)</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・ネットワーク </a:t>
                      </a:r>
                      <a:r>
                        <a:rPr kumimoji="1" lang="en-US" altLang="ja-JP" sz="1600" u="none" strike="noStrike" kern="1200" cap="none" spc="0" normalizeH="0" baseline="0" noProof="0" dirty="0">
                          <a:ln>
                            <a:noFill/>
                          </a:ln>
                          <a:effectLst/>
                          <a:uLnTx/>
                          <a:uFillTx/>
                        </a:rPr>
                        <a:t>(11%)</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・スケジューリング </a:t>
                      </a:r>
                      <a:r>
                        <a:rPr kumimoji="1" lang="en-US" altLang="ja-JP" sz="1600" u="none" strike="noStrike" kern="1200" cap="none" spc="0" normalizeH="0" baseline="0" noProof="0" dirty="0">
                          <a:ln>
                            <a:noFill/>
                          </a:ln>
                          <a:effectLst/>
                          <a:uLnTx/>
                          <a:uFillTx/>
                        </a:rPr>
                        <a:t>(5%)</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・セキュリティ </a:t>
                      </a:r>
                      <a:r>
                        <a:rPr kumimoji="1" lang="en-US" altLang="ja-JP" sz="1600" u="none" strike="noStrike" kern="1200" cap="none" spc="0" normalizeH="0" baseline="0" noProof="0" dirty="0">
                          <a:ln>
                            <a:noFill/>
                          </a:ln>
                          <a:effectLst/>
                          <a:uLnTx/>
                          <a:uFillTx/>
                        </a:rPr>
                        <a:t>(12%)</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・クラスタの管理</a:t>
                      </a:r>
                      <a:r>
                        <a:rPr kumimoji="1" lang="en-US" altLang="ja-JP" sz="1600" u="none" strike="noStrike" kern="1200" cap="none" spc="0" normalizeH="0" baseline="0" noProof="0" dirty="0">
                          <a:ln>
                            <a:noFill/>
                          </a:ln>
                          <a:effectLst/>
                          <a:uLnTx/>
                          <a:uFillTx/>
                        </a:rPr>
                        <a:t> (11%)</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・ロギング</a:t>
                      </a:r>
                      <a:r>
                        <a:rPr kumimoji="1" lang="en-US" altLang="ja-JP" sz="1600" u="none" strike="noStrike" kern="1200" cap="none" spc="0" normalizeH="0" baseline="0" noProof="0" dirty="0">
                          <a:ln>
                            <a:noFill/>
                          </a:ln>
                          <a:effectLst/>
                          <a:uLnTx/>
                          <a:uFillTx/>
                        </a:rPr>
                        <a:t>/</a:t>
                      </a:r>
                      <a:r>
                        <a:rPr kumimoji="1" lang="ja-JP" altLang="en-US" sz="1600" u="none" strike="noStrike" kern="1200" cap="none" spc="0" normalizeH="0" baseline="0" noProof="0">
                          <a:ln>
                            <a:noFill/>
                          </a:ln>
                          <a:effectLst/>
                          <a:uLnTx/>
                          <a:uFillTx/>
                        </a:rPr>
                        <a:t>モニタリング </a:t>
                      </a:r>
                      <a:r>
                        <a:rPr kumimoji="1" lang="en-US" altLang="ja-JP" sz="1600" u="none" strike="noStrike" kern="1200" cap="none" spc="0" normalizeH="0" baseline="0" noProof="0" dirty="0">
                          <a:ln>
                            <a:noFill/>
                          </a:ln>
                          <a:effectLst/>
                          <a:uLnTx/>
                          <a:uFillTx/>
                        </a:rPr>
                        <a:t>(5%)</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・ストレージ </a:t>
                      </a:r>
                      <a:r>
                        <a:rPr kumimoji="1" lang="en-US" altLang="ja-JP" sz="1600" u="none" strike="noStrike" kern="1200" cap="none" spc="0" normalizeH="0" baseline="0" noProof="0" dirty="0">
                          <a:ln>
                            <a:noFill/>
                          </a:ln>
                          <a:effectLst/>
                          <a:uLnTx/>
                          <a:uFillTx/>
                        </a:rPr>
                        <a:t>(7%)</a:t>
                      </a:r>
                      <a:endParaRPr kumimoji="1" lang="ja-JP" altLang="en-US" sz="1600" u="none" strike="noStrike" kern="1200" cap="none" spc="0" normalizeH="0" baseline="0" noProof="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・トラブルシューティング</a:t>
                      </a:r>
                      <a:r>
                        <a:rPr kumimoji="1" lang="en-US" altLang="ja-JP" sz="1600" u="none" strike="noStrike" kern="1200" cap="none" spc="0" normalizeH="0" baseline="0" noProof="0" dirty="0">
                          <a:ln>
                            <a:noFill/>
                          </a:ln>
                          <a:effectLst/>
                          <a:uLnTx/>
                          <a:uFillTx/>
                        </a:rPr>
                        <a:t>(10%)</a:t>
                      </a:r>
                      <a:endParaRPr kumimoji="1" lang="en-US" altLang="ja-JP" sz="1600" b="0" i="0" u="none" strike="noStrike" kern="1200" cap="none" spc="0" normalizeH="0" baseline="0" noProof="0" dirty="0">
                        <a:ln>
                          <a:noFill/>
                        </a:ln>
                        <a:solidFill>
                          <a:srgbClr val="000000">
                            <a:lumMod val="95000"/>
                            <a:lumOff val="5000"/>
                          </a:srgbClr>
                        </a:solidFill>
                        <a:effectLst/>
                        <a:uLnTx/>
                        <a:uFillTx/>
                        <a:latin typeface="+mn-lt"/>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・基本コンセプト </a:t>
                      </a:r>
                      <a:r>
                        <a:rPr kumimoji="1" lang="en-US" altLang="ja-JP" sz="1600" u="none" strike="noStrike" kern="1200" cap="none" spc="0" normalizeH="0" baseline="0" noProof="0" dirty="0">
                          <a:ln>
                            <a:noFill/>
                          </a:ln>
                          <a:effectLst/>
                          <a:uLnTx/>
                          <a:uFillTx/>
                        </a:rPr>
                        <a:t>(13%)</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・設定 </a:t>
                      </a:r>
                      <a:r>
                        <a:rPr kumimoji="1" lang="en-US" altLang="ja-JP" sz="1600" u="none" strike="noStrike" kern="1200" cap="none" spc="0" normalizeH="0" baseline="0" noProof="0" dirty="0">
                          <a:ln>
                            <a:noFill/>
                          </a:ln>
                          <a:effectLst/>
                          <a:uLnTx/>
                          <a:uFillTx/>
                        </a:rPr>
                        <a:t>(18%)</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・マルチコンテナ</a:t>
                      </a:r>
                      <a:r>
                        <a:rPr kumimoji="1" lang="en-US" altLang="ja-JP" sz="1600" u="none" strike="noStrike" kern="1200" cap="none" spc="0" normalizeH="0" baseline="0" noProof="0" dirty="0">
                          <a:ln>
                            <a:noFill/>
                          </a:ln>
                          <a:effectLst/>
                          <a:uLnTx/>
                          <a:uFillTx/>
                        </a:rPr>
                        <a:t>Pod (10%)</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・ログなどによる確認</a:t>
                      </a:r>
                      <a:r>
                        <a:rPr kumimoji="1" lang="en-US" altLang="ja-JP" sz="1600" u="none" strike="noStrike" kern="1200" cap="none" spc="0" normalizeH="0" baseline="0" noProof="0" dirty="0">
                          <a:ln>
                            <a:noFill/>
                          </a:ln>
                          <a:effectLst/>
                          <a:uLnTx/>
                          <a:uFillTx/>
                        </a:rPr>
                        <a:t> (18%)</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a:t>
                      </a:r>
                      <a:r>
                        <a:rPr kumimoji="1" lang="en-US" altLang="ja-JP" sz="1600" u="none" strike="noStrike" kern="1200" cap="none" spc="0" normalizeH="0" baseline="0" noProof="0" dirty="0">
                          <a:ln>
                            <a:noFill/>
                          </a:ln>
                          <a:effectLst/>
                          <a:uLnTx/>
                          <a:uFillTx/>
                        </a:rPr>
                        <a:t>Pod</a:t>
                      </a:r>
                      <a:r>
                        <a:rPr kumimoji="1" lang="ja-JP" altLang="en-US" sz="1600" u="none" strike="noStrike" kern="1200" cap="none" spc="0" normalizeH="0" baseline="0" noProof="0">
                          <a:ln>
                            <a:noFill/>
                          </a:ln>
                          <a:effectLst/>
                          <a:uLnTx/>
                          <a:uFillTx/>
                        </a:rPr>
                        <a:t>の設計 </a:t>
                      </a:r>
                      <a:r>
                        <a:rPr kumimoji="1" lang="en-US" altLang="ja-JP" sz="1600" u="none" strike="noStrike" kern="1200" cap="none" spc="0" normalizeH="0" baseline="0" noProof="0" dirty="0">
                          <a:ln>
                            <a:noFill/>
                          </a:ln>
                          <a:effectLst/>
                          <a:uLnTx/>
                          <a:uFillTx/>
                        </a:rPr>
                        <a:t>(20%)</a:t>
                      </a: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a:t>
                      </a:r>
                      <a:r>
                        <a:rPr kumimoji="1" lang="en-US" altLang="ja-JP" sz="1600" u="none" strike="noStrike" kern="1200" cap="none" spc="0" normalizeH="0" baseline="0" noProof="0" dirty="0">
                          <a:ln>
                            <a:noFill/>
                          </a:ln>
                          <a:effectLst/>
                          <a:uLnTx/>
                          <a:uFillTx/>
                        </a:rPr>
                        <a:t>Service</a:t>
                      </a:r>
                      <a:r>
                        <a:rPr kumimoji="1" lang="ja-JP" altLang="en-US" sz="1600" u="none" strike="noStrike" kern="1200" cap="none" spc="0" normalizeH="0" baseline="0" noProof="0">
                          <a:ln>
                            <a:noFill/>
                          </a:ln>
                          <a:effectLst/>
                          <a:uLnTx/>
                          <a:uFillTx/>
                        </a:rPr>
                        <a:t>とネットワーク</a:t>
                      </a:r>
                      <a:r>
                        <a:rPr kumimoji="1" lang="en-US" altLang="ja-JP" sz="1600" u="none" strike="noStrike" kern="1200" cap="none" spc="0" normalizeH="0" baseline="0" noProof="0" dirty="0">
                          <a:ln>
                            <a:noFill/>
                          </a:ln>
                          <a:effectLst/>
                          <a:uLnTx/>
                          <a:uFillTx/>
                        </a:rPr>
                        <a:t> (13%)</a:t>
                      </a:r>
                      <a:r>
                        <a:rPr kumimoji="1" lang="ja-JP" altLang="en-US" sz="1600" u="none" strike="noStrike" kern="1200" cap="none" spc="0" normalizeH="0" baseline="0" noProof="0">
                          <a:ln>
                            <a:noFill/>
                          </a:ln>
                          <a:effectLst/>
                          <a:uLnTx/>
                          <a:uFillTx/>
                        </a:rPr>
                        <a:t> </a:t>
                      </a:r>
                      <a:endParaRPr kumimoji="1" lang="en-US" altLang="ja-JP" sz="1600" u="none" strike="noStrike" kern="1200" cap="none" spc="0" normalizeH="0" baseline="0" noProof="0" dirty="0">
                        <a:ln>
                          <a:noFill/>
                        </a:ln>
                        <a:effectLst/>
                        <a:uLnTx/>
                        <a:uFillTx/>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1" lang="ja-JP" altLang="en-US" sz="1600" u="none" strike="noStrike" kern="1200" cap="none" spc="0" normalizeH="0" baseline="0" noProof="0">
                          <a:ln>
                            <a:noFill/>
                          </a:ln>
                          <a:effectLst/>
                          <a:uLnTx/>
                          <a:uFillTx/>
                        </a:rPr>
                        <a:t>・状態の永続性</a:t>
                      </a:r>
                      <a:r>
                        <a:rPr kumimoji="1" lang="en-US" altLang="ja-JP" sz="1600" u="none" strike="noStrike" kern="1200" cap="none" spc="0" normalizeH="0" baseline="0" noProof="0" dirty="0">
                          <a:ln>
                            <a:noFill/>
                          </a:ln>
                          <a:effectLst/>
                          <a:uLnTx/>
                          <a:uFillTx/>
                        </a:rPr>
                        <a:t> (8%)</a:t>
                      </a:r>
                    </a:p>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4994077"/>
                  </a:ext>
                </a:extLst>
              </a:tr>
              <a:tr h="370840">
                <a:tc>
                  <a:txBody>
                    <a:bodyPr/>
                    <a:lstStyle/>
                    <a:p>
                      <a:r>
                        <a:rPr kumimoji="1" lang="ja-JP" altLang="en-US"/>
                        <a:t>試験時間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3</a:t>
                      </a:r>
                      <a:r>
                        <a:rPr kumimoji="1" lang="ja-JP" altLang="en-US"/>
                        <a:t>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en-US" altLang="ja-JP" dirty="0"/>
                        <a:t>2</a:t>
                      </a:r>
                      <a:r>
                        <a:rPr kumimoji="1" lang="ja-JP" altLang="en-US"/>
                        <a:t>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44995"/>
                  </a:ext>
                </a:extLst>
              </a:tr>
              <a:tr h="370840">
                <a:tc>
                  <a:txBody>
                    <a:bodyPr/>
                    <a:lstStyle/>
                    <a:p>
                      <a:r>
                        <a:rPr kumimoji="1" lang="ja-JP" altLang="en-US"/>
                        <a:t>問題数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24</a:t>
                      </a:r>
                      <a:r>
                        <a:rPr kumimoji="1" lang="ja-JP" altLang="en-US"/>
                        <a:t>問</a:t>
                      </a:r>
                      <a:r>
                        <a:rPr kumimoji="1" lang="en-US" altLang="ja-JP" dirty="0"/>
                        <a:t>(7.5min/1</a:t>
                      </a:r>
                      <a:r>
                        <a:rPr kumimoji="1" lang="ja-JP" altLang="en-US"/>
                        <a:t>問</a:t>
                      </a:r>
                      <a:r>
                        <a:rPr kumimoji="1" lang="en-US" altLang="ja-JP" dirty="0"/>
                        <a:t>)</a:t>
                      </a: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en-US" altLang="ja-JP" dirty="0"/>
                        <a:t>19</a:t>
                      </a:r>
                      <a:r>
                        <a:rPr kumimoji="1" lang="ja-JP" altLang="en-US"/>
                        <a:t>問</a:t>
                      </a:r>
                      <a:r>
                        <a:rPr kumimoji="1" lang="en-US" altLang="ja-JP" dirty="0"/>
                        <a:t>(6.3min/1</a:t>
                      </a:r>
                      <a:r>
                        <a:rPr kumimoji="1" lang="ja-JP" altLang="en-US"/>
                        <a:t>問</a:t>
                      </a:r>
                      <a:r>
                        <a:rPr kumimoji="1" lang="en-US" altLang="ja-JP" dirty="0"/>
                        <a:t>)</a:t>
                      </a: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875605"/>
                  </a:ext>
                </a:extLst>
              </a:tr>
              <a:tr h="370840">
                <a:tc>
                  <a:txBody>
                    <a:bodyPr/>
                    <a:lstStyle/>
                    <a:p>
                      <a:r>
                        <a:rPr kumimoji="1" lang="ja-JP" altLang="en-US"/>
                        <a:t>合格ライン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en-US" altLang="ja-JP" dirty="0"/>
                        <a:t>74%</a:t>
                      </a:r>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en-US" altLang="ja-JP" dirty="0"/>
                        <a:t>66</a:t>
                      </a:r>
                      <a:r>
                        <a:rPr kumimoji="1" lang="ja-JP" alt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670350"/>
                  </a:ext>
                </a:extLst>
              </a:tr>
            </a:tbl>
          </a:graphicData>
        </a:graphic>
      </p:graphicFrame>
    </p:spTree>
    <p:extLst>
      <p:ext uri="{BB962C8B-B14F-4D97-AF65-F5344CB8AC3E}">
        <p14:creationId xmlns:p14="http://schemas.microsoft.com/office/powerpoint/2010/main" val="293826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kumimoji="1" lang="ja-JP" altLang="en-US"/>
              <a:t>受験の動機</a:t>
            </a:r>
          </a:p>
        </p:txBody>
      </p:sp>
      <p:sp>
        <p:nvSpPr>
          <p:cNvPr id="3" name="テキスト ボックス 2">
            <a:extLst>
              <a:ext uri="{FF2B5EF4-FFF2-40B4-BE49-F238E27FC236}">
                <a16:creationId xmlns:a16="http://schemas.microsoft.com/office/drawing/2014/main" id="{C556B114-D975-924B-BED7-7AB4282EF99B}"/>
              </a:ext>
            </a:extLst>
          </p:cNvPr>
          <p:cNvSpPr txBox="1"/>
          <p:nvPr/>
        </p:nvSpPr>
        <p:spPr>
          <a:xfrm>
            <a:off x="179388" y="812800"/>
            <a:ext cx="8698143" cy="4493538"/>
          </a:xfrm>
          <a:prstGeom prst="rect">
            <a:avLst/>
          </a:prstGeom>
          <a:noFill/>
        </p:spPr>
        <p:txBody>
          <a:bodyPr wrap="square" rtlCol="0">
            <a:spAutoFit/>
          </a:bodyPr>
          <a:lstStyle/>
          <a:p>
            <a:pPr algn="l"/>
            <a:r>
              <a:rPr lang="ja-JP" altLang="en-US" b="1">
                <a:solidFill>
                  <a:schemeClr val="tx1"/>
                </a:solidFill>
                <a:latin typeface="+mj-lt"/>
              </a:rPr>
              <a:t>■</a:t>
            </a:r>
            <a:r>
              <a:rPr lang="ja-JP" altLang="en-US" b="1" u="sng">
                <a:solidFill>
                  <a:schemeClr val="tx1"/>
                </a:solidFill>
                <a:latin typeface="+mj-lt"/>
              </a:rPr>
              <a:t>業務の中で</a:t>
            </a:r>
            <a:r>
              <a:rPr lang="en-US" altLang="ja-JP" b="1" u="sng" dirty="0">
                <a:solidFill>
                  <a:schemeClr val="tx1"/>
                </a:solidFill>
                <a:latin typeface="+mj-lt"/>
              </a:rPr>
              <a:t>Kubernetes</a:t>
            </a:r>
            <a:r>
              <a:rPr lang="ja-JP" altLang="en-US" b="1" u="sng">
                <a:solidFill>
                  <a:schemeClr val="tx1"/>
                </a:solidFill>
                <a:latin typeface="+mj-lt"/>
              </a:rPr>
              <a:t>に関わる機会が増えた</a:t>
            </a:r>
            <a:endParaRPr lang="en-US" altLang="ja-JP" b="1" u="sng" dirty="0">
              <a:solidFill>
                <a:schemeClr val="tx1"/>
              </a:solidFill>
              <a:latin typeface="+mj-lt"/>
            </a:endParaRPr>
          </a:p>
          <a:p>
            <a:pPr algn="l"/>
            <a:r>
              <a:rPr lang="ja-JP" altLang="en-US">
                <a:solidFill>
                  <a:schemeClr val="tx1"/>
                </a:solidFill>
                <a:latin typeface="+mj-lt"/>
              </a:rPr>
              <a:t>　今年始めより、某地銀様の案件にて</a:t>
            </a:r>
            <a:r>
              <a:rPr lang="en-US" altLang="ja-JP" dirty="0">
                <a:solidFill>
                  <a:schemeClr val="tx1"/>
                </a:solidFill>
                <a:latin typeface="+mj-lt"/>
              </a:rPr>
              <a:t>Kubernetes</a:t>
            </a:r>
            <a:r>
              <a:rPr lang="ja-JP" altLang="en-US">
                <a:solidFill>
                  <a:schemeClr val="tx1"/>
                </a:solidFill>
                <a:latin typeface="+mj-lt"/>
              </a:rPr>
              <a:t>を利用したシステムの構築をサポートしたり、</a:t>
            </a:r>
            <a:r>
              <a:rPr lang="en-US" altLang="ja-JP" dirty="0">
                <a:solidFill>
                  <a:schemeClr val="tx1"/>
                </a:solidFill>
                <a:latin typeface="+mj-lt"/>
              </a:rPr>
              <a:t>SME</a:t>
            </a:r>
            <a:r>
              <a:rPr lang="ja-JP" altLang="en-US">
                <a:solidFill>
                  <a:schemeClr val="tx1"/>
                </a:solidFill>
                <a:latin typeface="+mj-lt"/>
              </a:rPr>
              <a:t>として</a:t>
            </a:r>
            <a:r>
              <a:rPr lang="en-US" altLang="ja-JP" dirty="0">
                <a:solidFill>
                  <a:schemeClr val="tx1"/>
                </a:solidFill>
                <a:latin typeface="+mj-lt"/>
              </a:rPr>
              <a:t>Kubernetes</a:t>
            </a:r>
            <a:r>
              <a:rPr lang="ja-JP" altLang="en-US">
                <a:solidFill>
                  <a:schemeClr val="tx1"/>
                </a:solidFill>
                <a:latin typeface="+mj-lt"/>
              </a:rPr>
              <a:t>の構成をレビューしたりしています</a:t>
            </a:r>
            <a:endParaRPr lang="en-US" altLang="ja-JP" dirty="0">
              <a:solidFill>
                <a:schemeClr val="tx1"/>
              </a:solidFill>
              <a:latin typeface="+mj-lt"/>
            </a:endParaRPr>
          </a:p>
          <a:p>
            <a:pPr algn="l"/>
            <a:r>
              <a:rPr lang="ja-JP" altLang="en-US">
                <a:solidFill>
                  <a:schemeClr val="tx1"/>
                </a:solidFill>
                <a:latin typeface="+mj-lt"/>
              </a:rPr>
              <a:t>　構築時や運用における考慮点などは、</a:t>
            </a:r>
            <a:r>
              <a:rPr lang="en-US" altLang="ja-JP" dirty="0">
                <a:solidFill>
                  <a:schemeClr val="tx1"/>
                </a:solidFill>
                <a:latin typeface="+mj-lt"/>
              </a:rPr>
              <a:t>Kubernetes</a:t>
            </a:r>
            <a:r>
              <a:rPr lang="ja-JP" altLang="en-US">
                <a:solidFill>
                  <a:schemeClr val="tx1"/>
                </a:solidFill>
                <a:latin typeface="+mj-lt"/>
              </a:rPr>
              <a:t>を体系的に理解することが必要だと考え、</a:t>
            </a:r>
            <a:r>
              <a:rPr lang="en-US" altLang="ja-JP" dirty="0">
                <a:solidFill>
                  <a:schemeClr val="tx1"/>
                </a:solidFill>
                <a:latin typeface="+mj-lt"/>
              </a:rPr>
              <a:t>CKA/CKAD</a:t>
            </a:r>
            <a:r>
              <a:rPr lang="ja-JP" altLang="en-US">
                <a:solidFill>
                  <a:schemeClr val="tx1"/>
                </a:solidFill>
                <a:latin typeface="+mj-lt"/>
              </a:rPr>
              <a:t>の取得を目指しました</a:t>
            </a:r>
            <a:endParaRPr lang="en-US" altLang="ja-JP" dirty="0">
              <a:solidFill>
                <a:schemeClr val="tx1"/>
              </a:solidFill>
              <a:latin typeface="+mj-lt"/>
            </a:endParaRPr>
          </a:p>
          <a:p>
            <a:pPr algn="l"/>
            <a:endParaRPr lang="en-US" altLang="ja-JP" dirty="0">
              <a:solidFill>
                <a:schemeClr val="tx1"/>
              </a:solidFill>
              <a:latin typeface="+mj-lt"/>
            </a:endParaRPr>
          </a:p>
          <a:p>
            <a:pPr algn="l"/>
            <a:endParaRPr lang="en-US" altLang="ja-JP" dirty="0">
              <a:solidFill>
                <a:schemeClr val="tx1"/>
              </a:solidFill>
              <a:latin typeface="+mj-lt"/>
            </a:endParaRPr>
          </a:p>
          <a:p>
            <a:pPr algn="l"/>
            <a:r>
              <a:rPr lang="ja-JP" altLang="en-US" b="1">
                <a:solidFill>
                  <a:schemeClr val="tx1"/>
                </a:solidFill>
                <a:latin typeface="+mj-lt"/>
              </a:rPr>
              <a:t>■</a:t>
            </a:r>
            <a:r>
              <a:rPr lang="ja-JP" altLang="en-US" b="1" u="sng">
                <a:solidFill>
                  <a:schemeClr val="tx1"/>
                </a:solidFill>
                <a:latin typeface="+mj-lt"/>
              </a:rPr>
              <a:t>勉強会コミュニティへの参加</a:t>
            </a:r>
            <a:endParaRPr lang="en-US" altLang="ja-JP" b="1" u="sng" dirty="0">
              <a:solidFill>
                <a:schemeClr val="tx1"/>
              </a:solidFill>
              <a:latin typeface="+mj-lt"/>
            </a:endParaRPr>
          </a:p>
          <a:p>
            <a:pPr algn="l"/>
            <a:r>
              <a:rPr lang="ja-JP" altLang="en-US">
                <a:solidFill>
                  <a:schemeClr val="tx1"/>
                </a:solidFill>
                <a:latin typeface="+mj-lt"/>
              </a:rPr>
              <a:t>　昨年始動したコンテナ・</a:t>
            </a:r>
            <a:r>
              <a:rPr lang="en-US" altLang="ja-JP" dirty="0">
                <a:solidFill>
                  <a:schemeClr val="tx1"/>
                </a:solidFill>
                <a:latin typeface="+mj-lt"/>
              </a:rPr>
              <a:t>Cloud Native</a:t>
            </a:r>
            <a:r>
              <a:rPr lang="ja-JP" altLang="en-US">
                <a:solidFill>
                  <a:schemeClr val="tx1"/>
                </a:solidFill>
                <a:latin typeface="+mj-lt"/>
              </a:rPr>
              <a:t>勉強会コミュニティのコアメンバーとして参画し、その一つの成果として資格という分かりやすい形で自身の実力を評価したいと考えました</a:t>
            </a:r>
            <a:endParaRPr lang="en-US" altLang="ja-JP" dirty="0">
              <a:solidFill>
                <a:schemeClr val="tx1"/>
              </a:solidFill>
              <a:latin typeface="+mj-lt"/>
            </a:endParaRPr>
          </a:p>
          <a:p>
            <a:pPr algn="l"/>
            <a:r>
              <a:rPr lang="ja-JP" altLang="en-US">
                <a:solidFill>
                  <a:schemeClr val="tx1"/>
                </a:solidFill>
                <a:latin typeface="+mj-lt"/>
              </a:rPr>
              <a:t>　また、コミュニティ内でも数人同じ時期に取得を目指していたため、それがモチベーションになりました</a:t>
            </a:r>
            <a:endParaRPr lang="en-US" altLang="ja-JP" dirty="0">
              <a:solidFill>
                <a:schemeClr val="tx1"/>
              </a:solidFill>
              <a:latin typeface="+mj-lt"/>
            </a:endParaRPr>
          </a:p>
        </p:txBody>
      </p:sp>
    </p:spTree>
    <p:extLst>
      <p:ext uri="{BB962C8B-B14F-4D97-AF65-F5344CB8AC3E}">
        <p14:creationId xmlns:p14="http://schemas.microsoft.com/office/powerpoint/2010/main" val="1910938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kumimoji="1" lang="ja-JP" altLang="en-US"/>
              <a:t>学習方法</a:t>
            </a:r>
          </a:p>
        </p:txBody>
      </p:sp>
      <p:graphicFrame>
        <p:nvGraphicFramePr>
          <p:cNvPr id="3" name="表 2">
            <a:extLst>
              <a:ext uri="{FF2B5EF4-FFF2-40B4-BE49-F238E27FC236}">
                <a16:creationId xmlns:a16="http://schemas.microsoft.com/office/drawing/2014/main" id="{9DCF06C4-DFD3-744B-A832-46CA1E4E05DC}"/>
              </a:ext>
            </a:extLst>
          </p:cNvPr>
          <p:cNvGraphicFramePr>
            <a:graphicFrameLocks noGrp="1"/>
          </p:cNvGraphicFramePr>
          <p:nvPr>
            <p:extLst>
              <p:ext uri="{D42A27DB-BD31-4B8C-83A1-F6EECF244321}">
                <p14:modId xmlns:p14="http://schemas.microsoft.com/office/powerpoint/2010/main" val="634887512"/>
              </p:ext>
            </p:extLst>
          </p:nvPr>
        </p:nvGraphicFramePr>
        <p:xfrm>
          <a:off x="598329" y="2683165"/>
          <a:ext cx="7947342" cy="3708400"/>
        </p:xfrm>
        <a:graphic>
          <a:graphicData uri="http://schemas.openxmlformats.org/drawingml/2006/table">
            <a:tbl>
              <a:tblPr firstRow="1" bandRow="1">
                <a:tableStyleId>{5C22544A-7EE6-4342-B048-85BDC9FD1C3A}</a:tableStyleId>
              </a:tblPr>
              <a:tblGrid>
                <a:gridCol w="2852442">
                  <a:extLst>
                    <a:ext uri="{9D8B030D-6E8A-4147-A177-3AD203B41FA5}">
                      <a16:colId xmlns:a16="http://schemas.microsoft.com/office/drawing/2014/main" val="2026945696"/>
                    </a:ext>
                  </a:extLst>
                </a:gridCol>
                <a:gridCol w="5094900">
                  <a:extLst>
                    <a:ext uri="{9D8B030D-6E8A-4147-A177-3AD203B41FA5}">
                      <a16:colId xmlns:a16="http://schemas.microsoft.com/office/drawing/2014/main" val="4165410399"/>
                    </a:ext>
                  </a:extLst>
                </a:gridCol>
              </a:tblGrid>
              <a:tr h="370840">
                <a:tc>
                  <a:txBody>
                    <a:bodyPr/>
                    <a:lstStyle/>
                    <a:p>
                      <a:r>
                        <a:rPr kumimoji="1" lang="ja-JP" altLang="en-US">
                          <a:solidFill>
                            <a:sysClr val="windowText" lastClr="000000"/>
                          </a:solidFill>
                        </a:rPr>
                        <a:t>スケジュール</a:t>
                      </a:r>
                    </a:p>
                  </a:txBody>
                  <a:tcPr/>
                </a:tc>
                <a:tc>
                  <a:txBody>
                    <a:bodyPr/>
                    <a:lstStyle/>
                    <a:p>
                      <a:r>
                        <a:rPr kumimoji="1" lang="ja-JP" altLang="en-US">
                          <a:solidFill>
                            <a:sysClr val="windowText" lastClr="000000"/>
                          </a:solidFill>
                        </a:rPr>
                        <a:t>実施内容</a:t>
                      </a:r>
                    </a:p>
                  </a:txBody>
                  <a:tcPr/>
                </a:tc>
                <a:extLst>
                  <a:ext uri="{0D108BD9-81ED-4DB2-BD59-A6C34878D82A}">
                    <a16:rowId xmlns:a16="http://schemas.microsoft.com/office/drawing/2014/main" val="1179792501"/>
                  </a:ext>
                </a:extLst>
              </a:tr>
              <a:tr h="370840">
                <a:tc>
                  <a:txBody>
                    <a:bodyPr/>
                    <a:lstStyle/>
                    <a:p>
                      <a:r>
                        <a:rPr kumimoji="1" lang="en-US" altLang="ja-JP" dirty="0"/>
                        <a:t>2018/12~</a:t>
                      </a:r>
                      <a:endParaRPr kumimoji="1" lang="ja-JP" altLang="en-US"/>
                    </a:p>
                  </a:txBody>
                  <a:tcPr/>
                </a:tc>
                <a:tc>
                  <a:txBody>
                    <a:bodyPr/>
                    <a:lstStyle/>
                    <a:p>
                      <a:r>
                        <a:rPr kumimoji="1" lang="en-US" altLang="ja-JP" dirty="0"/>
                        <a:t>ICP</a:t>
                      </a:r>
                      <a:r>
                        <a:rPr kumimoji="1" lang="ja-JP" altLang="en-US"/>
                        <a:t>構築案件サポート</a:t>
                      </a:r>
                    </a:p>
                  </a:txBody>
                  <a:tcPr/>
                </a:tc>
                <a:extLst>
                  <a:ext uri="{0D108BD9-81ED-4DB2-BD59-A6C34878D82A}">
                    <a16:rowId xmlns:a16="http://schemas.microsoft.com/office/drawing/2014/main" val="2971296517"/>
                  </a:ext>
                </a:extLst>
              </a:tr>
              <a:tr h="370840">
                <a:tc>
                  <a:txBody>
                    <a:bodyPr/>
                    <a:lstStyle/>
                    <a:p>
                      <a:r>
                        <a:rPr kumimoji="1" lang="en-US" altLang="ja-JP" dirty="0"/>
                        <a:t>2019/04/11</a:t>
                      </a:r>
                      <a:endParaRPr kumimoji="1" lang="ja-JP" altLang="en-US"/>
                    </a:p>
                  </a:txBody>
                  <a:tcPr/>
                </a:tc>
                <a:tc>
                  <a:txBody>
                    <a:bodyPr/>
                    <a:lstStyle/>
                    <a:p>
                      <a:r>
                        <a:rPr kumimoji="1" lang="en-US" altLang="ja-JP" dirty="0"/>
                        <a:t>CKA</a:t>
                      </a:r>
                      <a:r>
                        <a:rPr kumimoji="1" lang="ja-JP" altLang="en-US"/>
                        <a:t>受験表明</a:t>
                      </a:r>
                    </a:p>
                  </a:txBody>
                  <a:tcPr/>
                </a:tc>
                <a:extLst>
                  <a:ext uri="{0D108BD9-81ED-4DB2-BD59-A6C34878D82A}">
                    <a16:rowId xmlns:a16="http://schemas.microsoft.com/office/drawing/2014/main" val="857770417"/>
                  </a:ext>
                </a:extLst>
              </a:tr>
              <a:tr h="370840">
                <a:tc>
                  <a:txBody>
                    <a:bodyPr/>
                    <a:lstStyle/>
                    <a:p>
                      <a:r>
                        <a:rPr kumimoji="1" lang="en-US" altLang="ja-JP" dirty="0"/>
                        <a:t>2019/05/10</a:t>
                      </a:r>
                      <a:endParaRPr kumimoji="1" lang="ja-JP" altLang="en-US"/>
                    </a:p>
                  </a:txBody>
                  <a:tcPr/>
                </a:tc>
                <a:tc>
                  <a:txBody>
                    <a:bodyPr/>
                    <a:lstStyle/>
                    <a:p>
                      <a:r>
                        <a:rPr kumimoji="1" lang="en-US" altLang="ja-JP" dirty="0">
                          <a:hlinkClick r:id="rId3"/>
                        </a:rPr>
                        <a:t>Kubernetes</a:t>
                      </a:r>
                      <a:r>
                        <a:rPr kumimoji="1" lang="ja-JP" altLang="en-US">
                          <a:hlinkClick r:id="rId3"/>
                        </a:rPr>
                        <a:t>完全ガイド</a:t>
                      </a:r>
                      <a:r>
                        <a:rPr kumimoji="1" lang="ja-JP" altLang="en-US"/>
                        <a:t>を読み始める</a:t>
                      </a:r>
                    </a:p>
                  </a:txBody>
                  <a:tcPr/>
                </a:tc>
                <a:extLst>
                  <a:ext uri="{0D108BD9-81ED-4DB2-BD59-A6C34878D82A}">
                    <a16:rowId xmlns:a16="http://schemas.microsoft.com/office/drawing/2014/main" val="3118050105"/>
                  </a:ext>
                </a:extLst>
              </a:tr>
              <a:tr h="370840">
                <a:tc>
                  <a:txBody>
                    <a:bodyPr/>
                    <a:lstStyle/>
                    <a:p>
                      <a:r>
                        <a:rPr kumimoji="1" lang="en-US" altLang="ja-JP" dirty="0"/>
                        <a:t>2019/05/14</a:t>
                      </a:r>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Kubernetes</a:t>
                      </a:r>
                      <a:r>
                        <a:rPr kumimoji="1" lang="ja-JP" altLang="en-US"/>
                        <a:t>をインストールしてみる</a:t>
                      </a:r>
                    </a:p>
                  </a:txBody>
                  <a:tcPr/>
                </a:tc>
                <a:extLst>
                  <a:ext uri="{0D108BD9-81ED-4DB2-BD59-A6C34878D82A}">
                    <a16:rowId xmlns:a16="http://schemas.microsoft.com/office/drawing/2014/main" val="309501576"/>
                  </a:ext>
                </a:extLst>
              </a:tr>
              <a:tr h="370840">
                <a:tc>
                  <a:txBody>
                    <a:bodyPr/>
                    <a:lstStyle/>
                    <a:p>
                      <a:r>
                        <a:rPr kumimoji="1" lang="en-US" altLang="ja-JP" dirty="0"/>
                        <a:t>2019/05</a:t>
                      </a:r>
                      <a:r>
                        <a:rPr kumimoji="1" lang="ja-JP" altLang="en-US"/>
                        <a:t>下旬</a:t>
                      </a:r>
                    </a:p>
                  </a:txBody>
                  <a:tcPr/>
                </a:tc>
                <a:tc>
                  <a:txBody>
                    <a:bodyPr/>
                    <a:lstStyle/>
                    <a:p>
                      <a:r>
                        <a:rPr kumimoji="1" lang="en-US" altLang="ja-JP" dirty="0"/>
                        <a:t>CKA</a:t>
                      </a:r>
                      <a:r>
                        <a:rPr kumimoji="1" lang="ja-JP" altLang="en-US"/>
                        <a:t>勉強</a:t>
                      </a:r>
                    </a:p>
                  </a:txBody>
                  <a:tcPr/>
                </a:tc>
                <a:extLst>
                  <a:ext uri="{0D108BD9-81ED-4DB2-BD59-A6C34878D82A}">
                    <a16:rowId xmlns:a16="http://schemas.microsoft.com/office/drawing/2014/main" val="2824464700"/>
                  </a:ext>
                </a:extLst>
              </a:tr>
              <a:tr h="370840">
                <a:tc>
                  <a:txBody>
                    <a:bodyPr/>
                    <a:lstStyle/>
                    <a:p>
                      <a:r>
                        <a:rPr kumimoji="1" lang="en-US" altLang="ja-JP" dirty="0"/>
                        <a:t>2019/06/30</a:t>
                      </a:r>
                      <a:endParaRPr kumimoji="1" lang="ja-JP" altLang="en-US"/>
                    </a:p>
                  </a:txBody>
                  <a:tcPr/>
                </a:tc>
                <a:tc>
                  <a:txBody>
                    <a:bodyPr/>
                    <a:lstStyle/>
                    <a:p>
                      <a:r>
                        <a:rPr kumimoji="1" lang="en-US" altLang="ja-JP" dirty="0"/>
                        <a:t>CKA</a:t>
                      </a:r>
                      <a:r>
                        <a:rPr kumimoji="1" lang="ja-JP" altLang="en-US"/>
                        <a:t>受験 </a:t>
                      </a:r>
                      <a:r>
                        <a:rPr kumimoji="1" lang="en-US" altLang="ja-JP" dirty="0"/>
                        <a:t>1</a:t>
                      </a:r>
                      <a:r>
                        <a:rPr kumimoji="1" lang="ja-JP" altLang="en-US"/>
                        <a:t>回目→不合格</a:t>
                      </a:r>
                    </a:p>
                  </a:txBody>
                  <a:tcPr/>
                </a:tc>
                <a:extLst>
                  <a:ext uri="{0D108BD9-81ED-4DB2-BD59-A6C34878D82A}">
                    <a16:rowId xmlns:a16="http://schemas.microsoft.com/office/drawing/2014/main" val="3189722822"/>
                  </a:ext>
                </a:extLst>
              </a:tr>
              <a:tr h="370840">
                <a:tc>
                  <a:txBody>
                    <a:bodyPr/>
                    <a:lstStyle/>
                    <a:p>
                      <a:r>
                        <a:rPr kumimoji="1" lang="en-US" altLang="ja-JP" dirty="0"/>
                        <a:t>2019/07/07</a:t>
                      </a:r>
                      <a:endParaRPr kumimoji="1" lang="ja-JP" altLang="en-US"/>
                    </a:p>
                  </a:txBody>
                  <a:tcPr/>
                </a:tc>
                <a:tc>
                  <a:txBody>
                    <a:bodyPr/>
                    <a:lstStyle/>
                    <a:p>
                      <a:r>
                        <a:rPr kumimoji="1" lang="en-US" altLang="ja-JP" dirty="0"/>
                        <a:t>CKA</a:t>
                      </a:r>
                      <a:r>
                        <a:rPr kumimoji="1" lang="ja-JP" altLang="en-US"/>
                        <a:t>受験</a:t>
                      </a:r>
                      <a:r>
                        <a:rPr kumimoji="1" lang="en-US" altLang="ja-JP" dirty="0"/>
                        <a:t> 2</a:t>
                      </a:r>
                      <a:r>
                        <a:rPr kumimoji="1" lang="ja-JP" altLang="en-US"/>
                        <a:t>回目→合格</a:t>
                      </a:r>
                    </a:p>
                  </a:txBody>
                  <a:tcPr/>
                </a:tc>
                <a:extLst>
                  <a:ext uri="{0D108BD9-81ED-4DB2-BD59-A6C34878D82A}">
                    <a16:rowId xmlns:a16="http://schemas.microsoft.com/office/drawing/2014/main" val="3993892367"/>
                  </a:ext>
                </a:extLst>
              </a:tr>
              <a:tr h="370840">
                <a:tc>
                  <a:txBody>
                    <a:bodyPr/>
                    <a:lstStyle/>
                    <a:p>
                      <a:r>
                        <a:rPr kumimoji="1" lang="en-US" altLang="ja-JP" dirty="0"/>
                        <a:t>2019/07</a:t>
                      </a:r>
                      <a:r>
                        <a:rPr kumimoji="1" lang="ja-JP" altLang="en-US"/>
                        <a:t>下旬</a:t>
                      </a:r>
                    </a:p>
                  </a:txBody>
                  <a:tcPr/>
                </a:tc>
                <a:tc>
                  <a:txBody>
                    <a:bodyPr/>
                    <a:lstStyle/>
                    <a:p>
                      <a:r>
                        <a:rPr kumimoji="1" lang="en-US" altLang="ja-JP" dirty="0"/>
                        <a:t>CKAD</a:t>
                      </a:r>
                      <a:r>
                        <a:rPr kumimoji="1" lang="ja-JP" altLang="en-US"/>
                        <a:t>受験日確定</a:t>
                      </a:r>
                    </a:p>
                  </a:txBody>
                  <a:tcPr/>
                </a:tc>
                <a:extLst>
                  <a:ext uri="{0D108BD9-81ED-4DB2-BD59-A6C34878D82A}">
                    <a16:rowId xmlns:a16="http://schemas.microsoft.com/office/drawing/2014/main" val="1948852378"/>
                  </a:ext>
                </a:extLst>
              </a:tr>
              <a:tr h="370840">
                <a:tc>
                  <a:txBody>
                    <a:bodyPr/>
                    <a:lstStyle/>
                    <a:p>
                      <a:r>
                        <a:rPr kumimoji="1" lang="en-US" altLang="ja-JP" dirty="0"/>
                        <a:t>2019/08/17</a:t>
                      </a:r>
                      <a:endParaRPr kumimoji="1" lang="ja-JP" altLang="en-US"/>
                    </a:p>
                  </a:txBody>
                  <a:tcPr/>
                </a:tc>
                <a:tc>
                  <a:txBody>
                    <a:bodyPr/>
                    <a:lstStyle/>
                    <a:p>
                      <a:r>
                        <a:rPr kumimoji="1" lang="en-US" altLang="ja-JP" dirty="0"/>
                        <a:t>CKAD</a:t>
                      </a:r>
                      <a:r>
                        <a:rPr kumimoji="1" lang="ja-JP" altLang="en-US"/>
                        <a:t>受験→合格</a:t>
                      </a:r>
                    </a:p>
                  </a:txBody>
                  <a:tcPr/>
                </a:tc>
                <a:extLst>
                  <a:ext uri="{0D108BD9-81ED-4DB2-BD59-A6C34878D82A}">
                    <a16:rowId xmlns:a16="http://schemas.microsoft.com/office/drawing/2014/main" val="1057523670"/>
                  </a:ext>
                </a:extLst>
              </a:tr>
            </a:tbl>
          </a:graphicData>
        </a:graphic>
      </p:graphicFrame>
      <p:pic>
        <p:nvPicPr>
          <p:cNvPr id="4" name="図 3">
            <a:extLst>
              <a:ext uri="{FF2B5EF4-FFF2-40B4-BE49-F238E27FC236}">
                <a16:creationId xmlns:a16="http://schemas.microsoft.com/office/drawing/2014/main" id="{0DDBBFF0-B0DB-964D-9100-5B7F429D1F70}"/>
              </a:ext>
            </a:extLst>
          </p:cNvPr>
          <p:cNvPicPr>
            <a:picLocks noChangeAspect="1"/>
          </p:cNvPicPr>
          <p:nvPr/>
        </p:nvPicPr>
        <p:blipFill>
          <a:blip r:embed="rId4"/>
          <a:stretch>
            <a:fillRect/>
          </a:stretch>
        </p:blipFill>
        <p:spPr>
          <a:xfrm>
            <a:off x="7116379" y="2407898"/>
            <a:ext cx="1832610" cy="2351139"/>
          </a:xfrm>
          <a:prstGeom prst="rect">
            <a:avLst/>
          </a:prstGeom>
        </p:spPr>
      </p:pic>
      <p:sp>
        <p:nvSpPr>
          <p:cNvPr id="6" name="テキスト ボックス 5">
            <a:extLst>
              <a:ext uri="{FF2B5EF4-FFF2-40B4-BE49-F238E27FC236}">
                <a16:creationId xmlns:a16="http://schemas.microsoft.com/office/drawing/2014/main" id="{3D949F94-4F42-3A4A-A12B-E389FCE47B97}"/>
              </a:ext>
            </a:extLst>
          </p:cNvPr>
          <p:cNvSpPr txBox="1"/>
          <p:nvPr/>
        </p:nvSpPr>
        <p:spPr>
          <a:xfrm>
            <a:off x="179388" y="812800"/>
            <a:ext cx="8698143" cy="1785104"/>
          </a:xfrm>
          <a:prstGeom prst="rect">
            <a:avLst/>
          </a:prstGeom>
          <a:noFill/>
        </p:spPr>
        <p:txBody>
          <a:bodyPr wrap="square" rtlCol="0">
            <a:spAutoFit/>
          </a:bodyPr>
          <a:lstStyle/>
          <a:p>
            <a:pPr algn="l"/>
            <a:r>
              <a:rPr lang="ja-JP" altLang="en-US" b="1">
                <a:solidFill>
                  <a:schemeClr val="tx1"/>
                </a:solidFill>
                <a:latin typeface="+mj-lt"/>
              </a:rPr>
              <a:t>■</a:t>
            </a:r>
            <a:r>
              <a:rPr lang="ja-JP" altLang="en-US" b="1" u="sng">
                <a:solidFill>
                  <a:schemeClr val="tx1"/>
                </a:solidFill>
                <a:latin typeface="+mj-lt"/>
              </a:rPr>
              <a:t>これまでの業務内容</a:t>
            </a:r>
            <a:endParaRPr lang="en-US" altLang="ja-JP" b="1" u="sng" dirty="0">
              <a:solidFill>
                <a:schemeClr val="tx1"/>
              </a:solidFill>
              <a:latin typeface="+mj-lt"/>
            </a:endParaRPr>
          </a:p>
          <a:p>
            <a:pPr algn="l"/>
            <a:r>
              <a:rPr lang="ja-JP" altLang="en-US">
                <a:solidFill>
                  <a:schemeClr val="tx1"/>
                </a:solidFill>
                <a:latin typeface="+mj-lt"/>
              </a:rPr>
              <a:t>　・</a:t>
            </a:r>
            <a:r>
              <a:rPr lang="en-US" altLang="ja-JP" dirty="0">
                <a:solidFill>
                  <a:schemeClr val="tx1"/>
                </a:solidFill>
                <a:latin typeface="+mj-lt"/>
              </a:rPr>
              <a:t>IBM Cloud</a:t>
            </a:r>
            <a:r>
              <a:rPr lang="ja-JP" altLang="en-US">
                <a:solidFill>
                  <a:schemeClr val="tx1"/>
                </a:solidFill>
                <a:latin typeface="+mj-lt"/>
              </a:rPr>
              <a:t>上のインフラ運用</a:t>
            </a:r>
            <a:r>
              <a:rPr lang="en-US" altLang="ja-JP" dirty="0">
                <a:solidFill>
                  <a:schemeClr val="tx1"/>
                </a:solidFill>
                <a:latin typeface="+mj-lt"/>
              </a:rPr>
              <a:t>(OS</a:t>
            </a:r>
            <a:r>
              <a:rPr lang="ja-JP" altLang="en-US">
                <a:solidFill>
                  <a:schemeClr val="tx1"/>
                </a:solidFill>
                <a:latin typeface="+mj-lt"/>
              </a:rPr>
              <a:t>レイヤ</a:t>
            </a:r>
            <a:r>
              <a:rPr lang="en-US" altLang="ja-JP" dirty="0">
                <a:solidFill>
                  <a:schemeClr val="tx1"/>
                </a:solidFill>
                <a:latin typeface="+mj-lt"/>
              </a:rPr>
              <a:t>)</a:t>
            </a:r>
            <a:r>
              <a:rPr lang="ja-JP" altLang="en-US">
                <a:solidFill>
                  <a:schemeClr val="tx1"/>
                </a:solidFill>
                <a:latin typeface="+mj-lt"/>
              </a:rPr>
              <a:t>を担当</a:t>
            </a:r>
            <a:endParaRPr lang="en-US" altLang="ja-JP" dirty="0">
              <a:solidFill>
                <a:schemeClr val="tx1"/>
              </a:solidFill>
              <a:latin typeface="+mj-lt"/>
            </a:endParaRPr>
          </a:p>
          <a:p>
            <a:pPr algn="l"/>
            <a:r>
              <a:rPr lang="ja-JP" altLang="en-US">
                <a:solidFill>
                  <a:schemeClr val="tx1"/>
                </a:solidFill>
                <a:latin typeface="+mj-lt"/>
              </a:rPr>
              <a:t>　・コミュニティで</a:t>
            </a:r>
            <a:r>
              <a:rPr lang="en-US" altLang="ja-JP" dirty="0">
                <a:solidFill>
                  <a:schemeClr val="tx1"/>
                </a:solidFill>
                <a:latin typeface="+mj-lt"/>
              </a:rPr>
              <a:t>Docker</a:t>
            </a:r>
            <a:r>
              <a:rPr lang="ja-JP" altLang="en-US">
                <a:solidFill>
                  <a:schemeClr val="tx1"/>
                </a:solidFill>
                <a:latin typeface="+mj-lt"/>
              </a:rPr>
              <a:t>コンテナを触るくらい</a:t>
            </a:r>
            <a:endParaRPr lang="en-US" altLang="ja-JP" dirty="0">
              <a:solidFill>
                <a:schemeClr val="tx1"/>
              </a:solidFill>
              <a:latin typeface="+mj-lt"/>
            </a:endParaRPr>
          </a:p>
          <a:p>
            <a:pPr algn="l"/>
            <a:endParaRPr lang="en-US" altLang="ja-JP" dirty="0">
              <a:solidFill>
                <a:schemeClr val="tx1"/>
              </a:solidFill>
              <a:latin typeface="+mj-lt"/>
            </a:endParaRPr>
          </a:p>
          <a:p>
            <a:r>
              <a:rPr lang="ja-JP" altLang="en-US" b="1">
                <a:solidFill>
                  <a:srgbClr val="000000"/>
                </a:solidFill>
                <a:latin typeface="Meiryo UI"/>
              </a:rPr>
              <a:t>■</a:t>
            </a:r>
            <a:r>
              <a:rPr lang="ja-JP" altLang="en-US" b="1" u="sng">
                <a:solidFill>
                  <a:srgbClr val="000000"/>
                </a:solidFill>
                <a:latin typeface="Meiryo UI"/>
              </a:rPr>
              <a:t>学習の流れ</a:t>
            </a:r>
            <a:endParaRPr lang="ja-JP" altLang="en-US">
              <a:solidFill>
                <a:schemeClr val="tx1"/>
              </a:solidFill>
            </a:endParaRPr>
          </a:p>
        </p:txBody>
      </p:sp>
      <p:sp>
        <p:nvSpPr>
          <p:cNvPr id="5" name="上下矢印 4">
            <a:extLst>
              <a:ext uri="{FF2B5EF4-FFF2-40B4-BE49-F238E27FC236}">
                <a16:creationId xmlns:a16="http://schemas.microsoft.com/office/drawing/2014/main" id="{E3000340-1E51-8B4F-BD18-C6392ACAAA09}"/>
              </a:ext>
            </a:extLst>
          </p:cNvPr>
          <p:cNvSpPr/>
          <p:nvPr/>
        </p:nvSpPr>
        <p:spPr>
          <a:xfrm>
            <a:off x="2177143" y="3799115"/>
            <a:ext cx="500743" cy="10994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kumimoji="1" lang="en-US" altLang="ja-JP" sz="1200" dirty="0">
                <a:solidFill>
                  <a:schemeClr val="tx1"/>
                </a:solidFill>
              </a:rPr>
              <a:t>k8s</a:t>
            </a:r>
            <a:r>
              <a:rPr lang="ja-JP" altLang="en-US" sz="1200">
                <a:solidFill>
                  <a:schemeClr val="tx1"/>
                </a:solidFill>
              </a:rPr>
              <a:t>基礎</a:t>
            </a:r>
            <a:endParaRPr kumimoji="1" lang="ja-JP" altLang="en-US" sz="1200">
              <a:solidFill>
                <a:schemeClr val="tx1"/>
              </a:solidFill>
            </a:endParaRPr>
          </a:p>
        </p:txBody>
      </p:sp>
      <p:sp>
        <p:nvSpPr>
          <p:cNvPr id="7" name="上下矢印 6">
            <a:extLst>
              <a:ext uri="{FF2B5EF4-FFF2-40B4-BE49-F238E27FC236}">
                <a16:creationId xmlns:a16="http://schemas.microsoft.com/office/drawing/2014/main" id="{7955AFDB-B3A7-B244-AA3D-9A4B062018DF}"/>
              </a:ext>
            </a:extLst>
          </p:cNvPr>
          <p:cNvSpPr/>
          <p:nvPr/>
        </p:nvSpPr>
        <p:spPr>
          <a:xfrm>
            <a:off x="2677886" y="4545611"/>
            <a:ext cx="500743" cy="10994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ja-JP" sz="1200" dirty="0">
                <a:solidFill>
                  <a:schemeClr val="tx1"/>
                </a:solidFill>
              </a:rPr>
              <a:t>CKA</a:t>
            </a:r>
            <a:endParaRPr kumimoji="1" lang="ja-JP" altLang="en-US" sz="1200">
              <a:solidFill>
                <a:schemeClr val="tx1"/>
              </a:solidFill>
            </a:endParaRPr>
          </a:p>
        </p:txBody>
      </p:sp>
      <p:sp>
        <p:nvSpPr>
          <p:cNvPr id="8" name="上下矢印 7">
            <a:extLst>
              <a:ext uri="{FF2B5EF4-FFF2-40B4-BE49-F238E27FC236}">
                <a16:creationId xmlns:a16="http://schemas.microsoft.com/office/drawing/2014/main" id="{8ED8C56B-5338-804E-882F-D5345EF22537}"/>
              </a:ext>
            </a:extLst>
          </p:cNvPr>
          <p:cNvSpPr/>
          <p:nvPr/>
        </p:nvSpPr>
        <p:spPr>
          <a:xfrm>
            <a:off x="2917372" y="5645068"/>
            <a:ext cx="500743" cy="74649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ja-JP" sz="1100" dirty="0">
                <a:solidFill>
                  <a:schemeClr val="tx1"/>
                </a:solidFill>
              </a:rPr>
              <a:t>CKAD</a:t>
            </a:r>
            <a:endParaRPr kumimoji="1" lang="ja-JP" altLang="en-US" sz="1100">
              <a:solidFill>
                <a:schemeClr val="tx1"/>
              </a:solidFill>
            </a:endParaRPr>
          </a:p>
        </p:txBody>
      </p:sp>
    </p:spTree>
    <p:extLst>
      <p:ext uri="{BB962C8B-B14F-4D97-AF65-F5344CB8AC3E}">
        <p14:creationId xmlns:p14="http://schemas.microsoft.com/office/powerpoint/2010/main" val="252230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kumimoji="1" lang="ja-JP" altLang="en-US"/>
              <a:t>学習方法</a:t>
            </a:r>
          </a:p>
        </p:txBody>
      </p:sp>
      <p:sp>
        <p:nvSpPr>
          <p:cNvPr id="6" name="テキスト ボックス 5">
            <a:extLst>
              <a:ext uri="{FF2B5EF4-FFF2-40B4-BE49-F238E27FC236}">
                <a16:creationId xmlns:a16="http://schemas.microsoft.com/office/drawing/2014/main" id="{16DC3236-34D9-D64B-A0CE-B33C5C0DDFC7}"/>
              </a:ext>
            </a:extLst>
          </p:cNvPr>
          <p:cNvSpPr txBox="1"/>
          <p:nvPr/>
        </p:nvSpPr>
        <p:spPr>
          <a:xfrm>
            <a:off x="179388" y="812800"/>
            <a:ext cx="8698143" cy="5447645"/>
          </a:xfrm>
          <a:prstGeom prst="rect">
            <a:avLst/>
          </a:prstGeom>
          <a:noFill/>
        </p:spPr>
        <p:txBody>
          <a:bodyPr wrap="square" rtlCol="0">
            <a:spAutoFit/>
          </a:bodyPr>
          <a:lstStyle/>
          <a:p>
            <a:pPr algn="l"/>
            <a:r>
              <a:rPr lang="ja-JP" altLang="en-US" b="1">
                <a:solidFill>
                  <a:schemeClr val="tx1"/>
                </a:solidFill>
                <a:latin typeface="+mj-lt"/>
              </a:rPr>
              <a:t>■</a:t>
            </a:r>
            <a:r>
              <a:rPr lang="ja-JP" altLang="en-US" b="1" u="sng">
                <a:solidFill>
                  <a:schemeClr val="tx1"/>
                </a:solidFill>
                <a:latin typeface="+mj-lt"/>
              </a:rPr>
              <a:t>情報収集</a:t>
            </a:r>
            <a:endParaRPr lang="en-US" altLang="ja-JP" b="1" u="sng" dirty="0">
              <a:solidFill>
                <a:schemeClr val="tx1"/>
              </a:solidFill>
              <a:latin typeface="+mj-lt"/>
            </a:endParaRPr>
          </a:p>
          <a:p>
            <a:r>
              <a:rPr lang="ja-JP" altLang="en-US" sz="1800">
                <a:solidFill>
                  <a:schemeClr val="tx1"/>
                </a:solidFill>
                <a:latin typeface="+mj-lt"/>
              </a:rPr>
              <a:t>　・</a:t>
            </a:r>
            <a:r>
              <a:rPr lang="en-US" altLang="ja-JP" sz="1800" dirty="0">
                <a:solidFill>
                  <a:schemeClr val="tx1"/>
                </a:solidFill>
                <a:latin typeface="+mj-lt"/>
                <a:hlinkClick r:id="rId3"/>
              </a:rPr>
              <a:t>Certified Kubernetes Administrator (CKA) </a:t>
            </a:r>
            <a:r>
              <a:rPr lang="ja-JP" altLang="en-US" sz="1800">
                <a:solidFill>
                  <a:schemeClr val="tx1"/>
                </a:solidFill>
                <a:latin typeface="+mj-lt"/>
                <a:hlinkClick r:id="rId3"/>
              </a:rPr>
              <a:t>受験ログ</a:t>
            </a:r>
            <a:endParaRPr lang="ja-JP" altLang="en-US" sz="1800">
              <a:solidFill>
                <a:schemeClr val="tx1"/>
              </a:solidFill>
              <a:latin typeface="+mj-lt"/>
            </a:endParaRPr>
          </a:p>
          <a:p>
            <a:r>
              <a:rPr lang="ja-JP" altLang="en-US" sz="1800">
                <a:solidFill>
                  <a:schemeClr val="tx1"/>
                </a:solidFill>
                <a:latin typeface="+mj-lt"/>
              </a:rPr>
              <a:t>　・</a:t>
            </a:r>
            <a:r>
              <a:rPr lang="en-US" altLang="ja-JP" sz="1800" dirty="0">
                <a:solidFill>
                  <a:schemeClr val="tx1"/>
                </a:solidFill>
                <a:latin typeface="+mj-lt"/>
                <a:hlinkClick r:id="rId4"/>
              </a:rPr>
              <a:t>CKAD</a:t>
            </a:r>
            <a:r>
              <a:rPr lang="ja-JP" altLang="en-US" sz="1800">
                <a:solidFill>
                  <a:schemeClr val="tx1"/>
                </a:solidFill>
                <a:latin typeface="+mj-lt"/>
                <a:hlinkClick r:id="rId4"/>
              </a:rPr>
              <a:t>をさっさと合格するための</a:t>
            </a:r>
            <a:r>
              <a:rPr lang="en-US" altLang="ja-JP" sz="1800" dirty="0">
                <a:solidFill>
                  <a:schemeClr val="tx1"/>
                </a:solidFill>
                <a:latin typeface="+mj-lt"/>
                <a:hlinkClick r:id="rId4"/>
              </a:rPr>
              <a:t>Tips</a:t>
            </a:r>
            <a:endParaRPr lang="en-US" altLang="ja-JP" sz="1800" dirty="0">
              <a:solidFill>
                <a:schemeClr val="tx1"/>
              </a:solidFill>
              <a:latin typeface="+mj-lt"/>
            </a:endParaRPr>
          </a:p>
          <a:p>
            <a:r>
              <a:rPr lang="ja-JP" altLang="en-US" sz="1800">
                <a:solidFill>
                  <a:schemeClr val="tx1"/>
                </a:solidFill>
                <a:latin typeface="+mj-lt"/>
              </a:rPr>
              <a:t>　・</a:t>
            </a:r>
            <a:r>
              <a:rPr lang="en-US" altLang="ja-JP" sz="1800" dirty="0">
                <a:solidFill>
                  <a:schemeClr val="tx1"/>
                </a:solidFill>
                <a:latin typeface="+mj-lt"/>
                <a:hlinkClick r:id="rId5"/>
              </a:rPr>
              <a:t>CKA/CKAD</a:t>
            </a:r>
            <a:r>
              <a:rPr lang="ja-JP" altLang="en-US" sz="1800">
                <a:solidFill>
                  <a:schemeClr val="tx1"/>
                </a:solidFill>
                <a:latin typeface="+mj-lt"/>
                <a:hlinkClick r:id="rId5"/>
              </a:rPr>
              <a:t>に合格したので比較してみた </a:t>
            </a:r>
            <a:r>
              <a:rPr lang="en-US" altLang="ja-JP" sz="1800" dirty="0">
                <a:solidFill>
                  <a:schemeClr val="tx1"/>
                </a:solidFill>
                <a:latin typeface="+mj-lt"/>
                <a:hlinkClick r:id="rId5"/>
              </a:rPr>
              <a:t>+ Tips</a:t>
            </a:r>
            <a:endParaRPr lang="en-US" altLang="ja-JP" sz="1800" dirty="0">
              <a:solidFill>
                <a:schemeClr val="tx1"/>
              </a:solidFill>
              <a:latin typeface="+mj-lt"/>
            </a:endParaRPr>
          </a:p>
          <a:p>
            <a:pPr algn="l"/>
            <a:endParaRPr lang="en-US" altLang="ja-JP" dirty="0">
              <a:solidFill>
                <a:schemeClr val="tx1"/>
              </a:solidFill>
              <a:latin typeface="+mj-lt"/>
            </a:endParaRPr>
          </a:p>
          <a:p>
            <a:pPr algn="l"/>
            <a:r>
              <a:rPr lang="ja-JP" altLang="en-US" b="1">
                <a:solidFill>
                  <a:schemeClr val="tx1"/>
                </a:solidFill>
                <a:latin typeface="+mj-lt"/>
              </a:rPr>
              <a:t>■</a:t>
            </a:r>
            <a:r>
              <a:rPr lang="ja-JP" altLang="en-US" b="1" u="sng">
                <a:solidFill>
                  <a:schemeClr val="tx1"/>
                </a:solidFill>
                <a:latin typeface="+mj-lt"/>
              </a:rPr>
              <a:t>教材</a:t>
            </a:r>
            <a:endParaRPr lang="en-US" altLang="ja-JP" b="1" u="sng" dirty="0">
              <a:solidFill>
                <a:schemeClr val="tx1"/>
              </a:solidFill>
              <a:latin typeface="+mj-lt"/>
            </a:endParaRPr>
          </a:p>
          <a:p>
            <a:pPr algn="l"/>
            <a:r>
              <a:rPr lang="ja-JP" altLang="en-US" sz="1800">
                <a:solidFill>
                  <a:schemeClr val="tx1"/>
                </a:solidFill>
                <a:latin typeface="+mj-lt"/>
              </a:rPr>
              <a:t>　・</a:t>
            </a:r>
            <a:r>
              <a:rPr lang="en-US" altLang="ja-JP" sz="1800" dirty="0">
                <a:solidFill>
                  <a:schemeClr val="tx1"/>
                </a:solidFill>
                <a:latin typeface="+mj-lt"/>
                <a:hlinkClick r:id="rId6"/>
              </a:rPr>
              <a:t>Kubernetes</a:t>
            </a:r>
            <a:r>
              <a:rPr lang="ja-JP" altLang="en-US" sz="1800">
                <a:solidFill>
                  <a:schemeClr val="tx1"/>
                </a:solidFill>
                <a:latin typeface="+mj-lt"/>
                <a:hlinkClick r:id="rId6"/>
              </a:rPr>
              <a:t>完全ガイド</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err="1">
                <a:solidFill>
                  <a:schemeClr val="tx1"/>
                </a:solidFill>
                <a:latin typeface="+mj-lt"/>
                <a:hlinkClick r:id="rId7"/>
              </a:rPr>
              <a:t>kubernetes.io</a:t>
            </a:r>
            <a:r>
              <a:rPr lang="ja-JP" altLang="en-US" sz="1800">
                <a:solidFill>
                  <a:schemeClr val="tx1"/>
                </a:solidFill>
                <a:latin typeface="+mj-lt"/>
                <a:hlinkClick r:id="rId7"/>
              </a:rPr>
              <a:t>公式</a:t>
            </a:r>
            <a:r>
              <a:rPr lang="en-US" altLang="ja-JP" sz="1800" dirty="0">
                <a:solidFill>
                  <a:schemeClr val="tx1"/>
                </a:solidFill>
                <a:latin typeface="+mj-lt"/>
                <a:hlinkClick r:id="rId7"/>
              </a:rPr>
              <a:t>Docs</a:t>
            </a:r>
            <a:r>
              <a:rPr lang="ja-JP" altLang="en-US" sz="1800">
                <a:solidFill>
                  <a:schemeClr val="tx1"/>
                </a:solidFill>
                <a:latin typeface="+mj-lt"/>
                <a:hlinkClick r:id="rId7"/>
              </a:rPr>
              <a:t>の</a:t>
            </a:r>
            <a:r>
              <a:rPr lang="en-US" altLang="ja-JP" sz="1800" dirty="0">
                <a:solidFill>
                  <a:schemeClr val="tx1"/>
                </a:solidFill>
                <a:latin typeface="+mj-lt"/>
                <a:hlinkClick r:id="rId7"/>
              </a:rPr>
              <a:t>Tasks(</a:t>
            </a:r>
            <a:r>
              <a:rPr lang="ja-JP" altLang="en-US" sz="1800">
                <a:solidFill>
                  <a:schemeClr val="tx1"/>
                </a:solidFill>
                <a:latin typeface="+mj-lt"/>
                <a:hlinkClick r:id="rId7"/>
              </a:rPr>
              <a:t>試験範囲のみ</a:t>
            </a:r>
            <a:r>
              <a:rPr lang="en-US" altLang="ja-JP" sz="1800" dirty="0">
                <a:solidFill>
                  <a:schemeClr val="tx1"/>
                </a:solidFill>
                <a:latin typeface="+mj-lt"/>
                <a:hlinkClick r:id="rId7"/>
              </a:rPr>
              <a:t>)</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a:solidFill>
                  <a:schemeClr val="tx1"/>
                </a:solidFill>
                <a:latin typeface="+mj-lt"/>
              </a:rPr>
              <a:t>Linux Academy - </a:t>
            </a:r>
            <a:r>
              <a:rPr lang="en-US" altLang="ja-JP" sz="1800" dirty="0">
                <a:solidFill>
                  <a:schemeClr val="tx1"/>
                </a:solidFill>
                <a:latin typeface="+mj-lt"/>
                <a:hlinkClick r:id="rId8"/>
              </a:rPr>
              <a:t>CKA</a:t>
            </a:r>
            <a:r>
              <a:rPr lang="en-US" altLang="ja-JP" sz="1800" dirty="0">
                <a:solidFill>
                  <a:schemeClr val="tx1"/>
                </a:solidFill>
                <a:latin typeface="+mj-lt"/>
              </a:rPr>
              <a:t> / </a:t>
            </a:r>
            <a:r>
              <a:rPr lang="en-US" altLang="ja-JP" sz="1800" dirty="0">
                <a:solidFill>
                  <a:schemeClr val="tx1"/>
                </a:solidFill>
                <a:latin typeface="+mj-lt"/>
                <a:hlinkClick r:id="rId9"/>
              </a:rPr>
              <a:t>CKAD</a:t>
            </a:r>
            <a:r>
              <a:rPr lang="en-US" altLang="ja-JP" sz="1800" dirty="0">
                <a:solidFill>
                  <a:schemeClr val="tx1"/>
                </a:solidFill>
                <a:latin typeface="+mj-lt"/>
              </a:rPr>
              <a:t>(Free trial</a:t>
            </a:r>
            <a:r>
              <a:rPr lang="ja-JP" altLang="en-US" sz="1800">
                <a:solidFill>
                  <a:schemeClr val="tx1"/>
                </a:solidFill>
                <a:latin typeface="+mj-lt"/>
              </a:rPr>
              <a:t>のみ</a:t>
            </a:r>
            <a:r>
              <a:rPr lang="en-US" altLang="ja-JP" sz="1800" dirty="0">
                <a:solidFill>
                  <a:schemeClr val="tx1"/>
                </a:solidFill>
                <a:latin typeface="+mj-lt"/>
              </a:rPr>
              <a:t>)</a:t>
            </a:r>
          </a:p>
          <a:p>
            <a:pPr algn="l"/>
            <a:r>
              <a:rPr lang="ja-JP" altLang="en-US" sz="1800">
                <a:solidFill>
                  <a:schemeClr val="tx1"/>
                </a:solidFill>
                <a:latin typeface="+mj-lt"/>
              </a:rPr>
              <a:t>　・</a:t>
            </a:r>
            <a:r>
              <a:rPr lang="en-US" altLang="ja-JP" sz="1800" dirty="0">
                <a:solidFill>
                  <a:schemeClr val="tx1"/>
                </a:solidFill>
                <a:latin typeface="+mj-lt"/>
                <a:hlinkClick r:id="rId10"/>
              </a:rPr>
              <a:t>CKAD</a:t>
            </a:r>
            <a:r>
              <a:rPr lang="ja-JP" altLang="en-US" sz="1800">
                <a:solidFill>
                  <a:schemeClr val="tx1"/>
                </a:solidFill>
                <a:latin typeface="+mj-lt"/>
                <a:hlinkClick r:id="rId10"/>
              </a:rPr>
              <a:t> </a:t>
            </a:r>
            <a:r>
              <a:rPr lang="en-US" altLang="ja-JP" sz="1800" dirty="0">
                <a:solidFill>
                  <a:schemeClr val="tx1"/>
                </a:solidFill>
                <a:latin typeface="+mj-lt"/>
                <a:hlinkClick r:id="rId10"/>
              </a:rPr>
              <a:t>Exercises</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a:solidFill>
                  <a:schemeClr val="tx1"/>
                </a:solidFill>
                <a:latin typeface="+mj-lt"/>
                <a:hlinkClick r:id="rId11"/>
              </a:rPr>
              <a:t>The Hardway</a:t>
            </a:r>
            <a:endParaRPr lang="en-US" altLang="ja-JP" sz="1800" dirty="0">
              <a:solidFill>
                <a:schemeClr val="tx1"/>
              </a:solidFill>
              <a:latin typeface="+mj-lt"/>
            </a:endParaRPr>
          </a:p>
          <a:p>
            <a:r>
              <a:rPr lang="ja-JP" altLang="en-US" sz="1800">
                <a:solidFill>
                  <a:schemeClr val="tx1"/>
                </a:solidFill>
                <a:latin typeface="+mj-lt"/>
              </a:rPr>
              <a:t>　　→日本語での解説記事：</a:t>
            </a:r>
            <a:r>
              <a:rPr lang="en-US" altLang="ja-JP" sz="1800" dirty="0">
                <a:solidFill>
                  <a:schemeClr val="tx1"/>
                </a:solidFill>
                <a:latin typeface="+mj-lt"/>
                <a:hlinkClick r:id="rId12"/>
              </a:rPr>
              <a:t>Kubernetes The Hard Way</a:t>
            </a:r>
            <a:r>
              <a:rPr lang="ja-JP" altLang="en-US" sz="1800">
                <a:solidFill>
                  <a:schemeClr val="tx1"/>
                </a:solidFill>
                <a:latin typeface="+mj-lt"/>
                <a:hlinkClick r:id="rId12"/>
              </a:rPr>
              <a:t>する</a:t>
            </a:r>
            <a:endParaRPr lang="en-US" altLang="ja-JP" sz="1800" dirty="0">
              <a:solidFill>
                <a:schemeClr val="tx1"/>
              </a:solidFill>
              <a:latin typeface="+mj-lt"/>
            </a:endParaRPr>
          </a:p>
          <a:p>
            <a:pPr algn="l"/>
            <a:endParaRPr lang="en-US" altLang="ja-JP" dirty="0">
              <a:solidFill>
                <a:schemeClr val="tx1"/>
              </a:solidFill>
              <a:latin typeface="+mj-lt"/>
            </a:endParaRPr>
          </a:p>
          <a:p>
            <a:pPr algn="l"/>
            <a:r>
              <a:rPr lang="ja-JP" altLang="en-US">
                <a:solidFill>
                  <a:schemeClr val="tx1"/>
                </a:solidFill>
                <a:latin typeface="+mj-lt"/>
              </a:rPr>
              <a:t>■</a:t>
            </a:r>
            <a:r>
              <a:rPr lang="ja-JP" altLang="en-US" b="1" u="sng">
                <a:solidFill>
                  <a:schemeClr val="tx1"/>
                </a:solidFill>
                <a:latin typeface="+mj-lt"/>
              </a:rPr>
              <a:t>その他</a:t>
            </a:r>
            <a:r>
              <a:rPr lang="en-US" altLang="ja-JP" b="1" u="sng" dirty="0">
                <a:solidFill>
                  <a:schemeClr val="tx1"/>
                </a:solidFill>
                <a:latin typeface="+mj-lt"/>
              </a:rPr>
              <a:t>Tips</a:t>
            </a:r>
          </a:p>
          <a:p>
            <a:pPr algn="l"/>
            <a:r>
              <a:rPr lang="ja-JP" altLang="en-US" sz="1800">
                <a:solidFill>
                  <a:schemeClr val="tx1"/>
                </a:solidFill>
                <a:latin typeface="+mj-lt"/>
              </a:rPr>
              <a:t>　・試験では</a:t>
            </a:r>
            <a:r>
              <a:rPr lang="en-US" altLang="ja-JP" sz="1800" dirty="0">
                <a:solidFill>
                  <a:schemeClr val="tx1"/>
                </a:solidFill>
                <a:latin typeface="+mj-lt"/>
              </a:rPr>
              <a:t>Chrome</a:t>
            </a:r>
            <a:r>
              <a:rPr lang="ja-JP" altLang="en-US" sz="1800">
                <a:solidFill>
                  <a:schemeClr val="tx1"/>
                </a:solidFill>
                <a:latin typeface="+mj-lt"/>
              </a:rPr>
              <a:t>指定なので公式</a:t>
            </a:r>
            <a:r>
              <a:rPr lang="en-US" altLang="ja-JP" sz="1800" dirty="0">
                <a:solidFill>
                  <a:schemeClr val="tx1"/>
                </a:solidFill>
                <a:latin typeface="+mj-lt"/>
              </a:rPr>
              <a:t>Docs</a:t>
            </a:r>
            <a:r>
              <a:rPr lang="ja-JP" altLang="en-US" sz="1800">
                <a:solidFill>
                  <a:schemeClr val="tx1"/>
                </a:solidFill>
                <a:latin typeface="+mj-lt"/>
              </a:rPr>
              <a:t>の参照しそうなページは</a:t>
            </a:r>
            <a:r>
              <a:rPr lang="en-US" altLang="ja-JP" sz="1800" dirty="0">
                <a:solidFill>
                  <a:schemeClr val="tx1"/>
                </a:solidFill>
                <a:latin typeface="+mj-lt"/>
              </a:rPr>
              <a:t>Chrome</a:t>
            </a:r>
            <a:r>
              <a:rPr lang="ja-JP" altLang="en-US" sz="1800">
                <a:solidFill>
                  <a:schemeClr val="tx1"/>
                </a:solidFill>
                <a:latin typeface="+mj-lt"/>
              </a:rPr>
              <a:t>でブクマしておく</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err="1">
                <a:solidFill>
                  <a:schemeClr val="tx1"/>
                </a:solidFill>
                <a:latin typeface="+mj-lt"/>
              </a:rPr>
              <a:t>kubernetes.io</a:t>
            </a:r>
            <a:r>
              <a:rPr lang="ja-JP" altLang="en-US" sz="1800">
                <a:solidFill>
                  <a:schemeClr val="tx1"/>
                </a:solidFill>
                <a:latin typeface="+mj-lt"/>
              </a:rPr>
              <a:t>の</a:t>
            </a:r>
            <a:r>
              <a:rPr lang="en-US" altLang="ja-JP" sz="1800" dirty="0">
                <a:solidFill>
                  <a:schemeClr val="tx1"/>
                </a:solidFill>
                <a:latin typeface="+mj-lt"/>
              </a:rPr>
              <a:t>Concepts/Tasks</a:t>
            </a:r>
            <a:r>
              <a:rPr lang="ja-JP" altLang="en-US" sz="1800">
                <a:solidFill>
                  <a:schemeClr val="tx1"/>
                </a:solidFill>
                <a:latin typeface="+mj-lt"/>
              </a:rPr>
              <a:t>は実際に手を動かしてみる</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err="1">
                <a:solidFill>
                  <a:schemeClr val="tx1"/>
                </a:solidFill>
                <a:latin typeface="+mj-lt"/>
              </a:rPr>
              <a:t>kubectl</a:t>
            </a:r>
            <a:r>
              <a:rPr lang="en-US" altLang="ja-JP" sz="1800" dirty="0">
                <a:solidFill>
                  <a:schemeClr val="tx1"/>
                </a:solidFill>
                <a:latin typeface="+mj-lt"/>
              </a:rPr>
              <a:t> --dry-run -o </a:t>
            </a:r>
            <a:r>
              <a:rPr lang="en-US" altLang="ja-JP" sz="1800" dirty="0" err="1">
                <a:solidFill>
                  <a:schemeClr val="tx1"/>
                </a:solidFill>
                <a:latin typeface="+mj-lt"/>
              </a:rPr>
              <a:t>yaml</a:t>
            </a:r>
            <a:r>
              <a:rPr lang="ja-JP" altLang="en-US" sz="1800">
                <a:solidFill>
                  <a:schemeClr val="tx1"/>
                </a:solidFill>
                <a:latin typeface="+mj-lt"/>
              </a:rPr>
              <a:t>を活用してリソース</a:t>
            </a:r>
            <a:r>
              <a:rPr lang="en-US" altLang="ja-JP" sz="1800" dirty="0">
                <a:solidFill>
                  <a:schemeClr val="tx1"/>
                </a:solidFill>
                <a:latin typeface="+mj-lt"/>
              </a:rPr>
              <a:t>/</a:t>
            </a:r>
            <a:r>
              <a:rPr lang="en-US" altLang="ja-JP" sz="1800" dirty="0" err="1">
                <a:solidFill>
                  <a:schemeClr val="tx1"/>
                </a:solidFill>
                <a:latin typeface="+mj-lt"/>
              </a:rPr>
              <a:t>yaml</a:t>
            </a:r>
            <a:r>
              <a:rPr lang="ja-JP" altLang="en-US" sz="1800">
                <a:solidFill>
                  <a:schemeClr val="tx1"/>
                </a:solidFill>
                <a:latin typeface="+mj-lt"/>
              </a:rPr>
              <a:t>を素早く作成できるようにする</a:t>
            </a:r>
            <a:endParaRPr lang="en-US" altLang="ja-JP" sz="1800" dirty="0">
              <a:solidFill>
                <a:schemeClr val="tx1"/>
              </a:solidFill>
              <a:latin typeface="+mj-lt"/>
            </a:endParaRPr>
          </a:p>
          <a:p>
            <a:pPr algn="l"/>
            <a:r>
              <a:rPr lang="ja-JP" altLang="en-US" sz="1800">
                <a:solidFill>
                  <a:schemeClr val="tx1"/>
                </a:solidFill>
                <a:latin typeface="+mj-lt"/>
              </a:rPr>
              <a:t>　・</a:t>
            </a:r>
            <a:r>
              <a:rPr lang="en-US" altLang="ja-JP" sz="1800" dirty="0" err="1">
                <a:solidFill>
                  <a:schemeClr val="tx1"/>
                </a:solidFill>
                <a:latin typeface="+mj-lt"/>
              </a:rPr>
              <a:t>kubectl</a:t>
            </a:r>
            <a:r>
              <a:rPr lang="en-US" altLang="ja-JP" sz="1800" dirty="0">
                <a:solidFill>
                  <a:schemeClr val="tx1"/>
                </a:solidFill>
                <a:latin typeface="+mj-lt"/>
              </a:rPr>
              <a:t> explain</a:t>
            </a:r>
            <a:r>
              <a:rPr lang="ja-JP" altLang="en-US" sz="1800">
                <a:solidFill>
                  <a:schemeClr val="tx1"/>
                </a:solidFill>
                <a:latin typeface="+mj-lt"/>
              </a:rPr>
              <a:t>コマンドで各リソースの</a:t>
            </a:r>
            <a:r>
              <a:rPr lang="en-US" altLang="ja-JP" sz="1800" dirty="0" err="1">
                <a:solidFill>
                  <a:schemeClr val="tx1"/>
                </a:solidFill>
                <a:latin typeface="+mj-lt"/>
              </a:rPr>
              <a:t>yaml</a:t>
            </a:r>
            <a:r>
              <a:rPr lang="ja-JP" altLang="en-US" sz="1800">
                <a:solidFill>
                  <a:schemeClr val="tx1"/>
                </a:solidFill>
                <a:latin typeface="+mj-lt"/>
              </a:rPr>
              <a:t>の文法を確認出来るようにする</a:t>
            </a:r>
            <a:endParaRPr lang="en-US" altLang="ja-JP" dirty="0">
              <a:solidFill>
                <a:schemeClr val="tx1"/>
              </a:solidFill>
              <a:latin typeface="+mj-lt"/>
            </a:endParaRPr>
          </a:p>
        </p:txBody>
      </p:sp>
    </p:spTree>
    <p:extLst>
      <p:ext uri="{BB962C8B-B14F-4D97-AF65-F5344CB8AC3E}">
        <p14:creationId xmlns:p14="http://schemas.microsoft.com/office/powerpoint/2010/main" val="10769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lang="ja-JP" altLang="en-US"/>
              <a:t>試験当日の流れ</a:t>
            </a:r>
            <a:endParaRPr kumimoji="1" lang="ja-JP" altLang="en-US"/>
          </a:p>
        </p:txBody>
      </p:sp>
      <p:sp>
        <p:nvSpPr>
          <p:cNvPr id="3" name="コンテンツ プレースホルダー 2">
            <a:extLst>
              <a:ext uri="{FF2B5EF4-FFF2-40B4-BE49-F238E27FC236}">
                <a16:creationId xmlns:a16="http://schemas.microsoft.com/office/drawing/2014/main" id="{F82F576A-D67A-7144-BB13-4A7F1629D014}"/>
              </a:ext>
            </a:extLst>
          </p:cNvPr>
          <p:cNvSpPr>
            <a:spLocks noGrp="1"/>
          </p:cNvSpPr>
          <p:nvPr>
            <p:ph idx="1"/>
          </p:nvPr>
        </p:nvSpPr>
        <p:spPr>
          <a:xfrm>
            <a:off x="179388" y="627788"/>
            <a:ext cx="8686800" cy="5773012"/>
          </a:xfrm>
        </p:spPr>
        <p:txBody>
          <a:bodyPr/>
          <a:lstStyle/>
          <a:p>
            <a:pPr marL="0" indent="0">
              <a:buNone/>
            </a:pPr>
            <a:r>
              <a:rPr lang="ja-JP" altLang="en-US" sz="2200" b="1" u="sng"/>
              <a:t>◆申し込み</a:t>
            </a:r>
            <a:endParaRPr lang="en-US" altLang="ja-JP" sz="2200" b="1" u="sng" dirty="0"/>
          </a:p>
          <a:p>
            <a:pPr marL="0" indent="0">
              <a:buNone/>
            </a:pPr>
            <a:r>
              <a:rPr lang="ja-JP" altLang="en-US" sz="1800"/>
              <a:t>　</a:t>
            </a:r>
            <a:r>
              <a:rPr lang="en-US" altLang="ja-JP" sz="1800" dirty="0">
                <a:hlinkClick r:id="rId3"/>
              </a:rPr>
              <a:t>CKA</a:t>
            </a:r>
            <a:r>
              <a:rPr lang="ja-JP" altLang="en-US" sz="1800"/>
              <a:t>はこちらから</a:t>
            </a:r>
            <a:endParaRPr lang="en-US" altLang="ja-JP" sz="1800" dirty="0"/>
          </a:p>
          <a:p>
            <a:pPr marL="0" indent="0">
              <a:buNone/>
            </a:pPr>
            <a:r>
              <a:rPr lang="ja-JP" altLang="en-US" sz="1800"/>
              <a:t>　</a:t>
            </a:r>
            <a:r>
              <a:rPr lang="en-US" altLang="ja-JP" sz="1800" dirty="0">
                <a:hlinkClick r:id="rId4"/>
              </a:rPr>
              <a:t>CKAD</a:t>
            </a:r>
            <a:r>
              <a:rPr lang="ja-JP" altLang="en-US" sz="1800"/>
              <a:t>はこちらから　</a:t>
            </a:r>
            <a:endParaRPr lang="en-US" altLang="ja-JP" sz="1800" dirty="0"/>
          </a:p>
          <a:p>
            <a:pPr marL="0" indent="0">
              <a:buNone/>
            </a:pPr>
            <a:r>
              <a:rPr lang="ja-JP" altLang="en-US" sz="1200"/>
              <a:t>　</a:t>
            </a:r>
            <a:r>
              <a:rPr kumimoji="1" lang="ja-JP" altLang="en-US"/>
              <a:t>空いていれば</a:t>
            </a:r>
            <a:r>
              <a:rPr kumimoji="1" lang="en-US" altLang="ja-JP" dirty="0"/>
              <a:t>24/365</a:t>
            </a:r>
            <a:r>
              <a:rPr lang="ja-JP" altLang="en-US"/>
              <a:t>受験可能。リスケは</a:t>
            </a:r>
            <a:r>
              <a:rPr lang="en-US" altLang="ja-JP" dirty="0"/>
              <a:t>24</a:t>
            </a:r>
            <a:r>
              <a:rPr lang="ja-JP" altLang="en-US"/>
              <a:t>時間前までは可能。</a:t>
            </a:r>
            <a:endParaRPr lang="en-US" altLang="ja-JP" dirty="0"/>
          </a:p>
          <a:p>
            <a:pPr marL="0" indent="0">
              <a:buNone/>
            </a:pPr>
            <a:r>
              <a:rPr lang="ja-JP" altLang="en-US"/>
              <a:t>　どちらも土曜</a:t>
            </a:r>
            <a:r>
              <a:rPr lang="en-US" altLang="ja-JP" dirty="0"/>
              <a:t>or</a:t>
            </a:r>
            <a:r>
              <a:rPr lang="ja-JP" altLang="en-US"/>
              <a:t>日曜に</a:t>
            </a:r>
            <a:r>
              <a:rPr lang="en-US" altLang="ja-JP" dirty="0"/>
              <a:t>HZ 13TS-14D</a:t>
            </a:r>
            <a:r>
              <a:rPr lang="ja-JP" altLang="en-US"/>
              <a:t>で受験しました。</a:t>
            </a:r>
            <a:endParaRPr kumimoji="1" lang="en-US" altLang="ja-JP" b="1" u="sng" dirty="0"/>
          </a:p>
          <a:p>
            <a:pPr marL="0" indent="0">
              <a:buNone/>
            </a:pPr>
            <a:r>
              <a:rPr kumimoji="1" lang="ja-JP" altLang="en-US" sz="2200" b="1" u="sng"/>
              <a:t>◆試験当日</a:t>
            </a:r>
            <a:endParaRPr kumimoji="1" lang="en-US" altLang="ja-JP" sz="2200" b="1" u="sng" dirty="0"/>
          </a:p>
          <a:p>
            <a:pPr marL="0" indent="0">
              <a:buNone/>
            </a:pPr>
            <a:r>
              <a:rPr lang="ja-JP" altLang="en-US" sz="1800" b="1"/>
              <a:t>・持ち物</a:t>
            </a:r>
            <a:endParaRPr lang="en-US" altLang="ja-JP" sz="1800" b="1" dirty="0"/>
          </a:p>
          <a:p>
            <a:pPr marL="0" indent="0">
              <a:buNone/>
            </a:pPr>
            <a:r>
              <a:rPr lang="ja-JP" altLang="en-US" sz="1800"/>
              <a:t>　身分証明書：パスポートがおすすめです。免許証だと試験官が分からないかも。</a:t>
            </a:r>
            <a:endParaRPr lang="en-US" altLang="ja-JP" sz="1800" dirty="0"/>
          </a:p>
          <a:p>
            <a:pPr marL="0" indent="0">
              <a:buNone/>
            </a:pPr>
            <a:r>
              <a:rPr lang="ja-JP" altLang="en-US" sz="1800"/>
              <a:t>　飲み物：ラベルを剥がしたペットボトルは</a:t>
            </a:r>
            <a:r>
              <a:rPr lang="en-US" altLang="ja-JP" sz="1800" dirty="0"/>
              <a:t>OK</a:t>
            </a:r>
            <a:r>
              <a:rPr lang="ja-JP" altLang="en-US" sz="1800"/>
              <a:t>。長時間にわたるので必須です。</a:t>
            </a:r>
            <a:endParaRPr lang="en-US" altLang="ja-JP" sz="1800" dirty="0"/>
          </a:p>
          <a:p>
            <a:pPr marL="0" indent="0">
              <a:buNone/>
            </a:pPr>
            <a:r>
              <a:rPr lang="ja-JP" altLang="en-US" sz="1800"/>
              <a:t>　</a:t>
            </a:r>
            <a:r>
              <a:rPr lang="en-US" altLang="ja-JP" sz="1800" dirty="0"/>
              <a:t>Web</a:t>
            </a:r>
            <a:r>
              <a:rPr lang="ja-JP" altLang="en-US" sz="1800"/>
              <a:t>カメラ：</a:t>
            </a:r>
            <a:r>
              <a:rPr lang="en-US" altLang="ja-JP" sz="1800" dirty="0"/>
              <a:t>PC</a:t>
            </a:r>
            <a:r>
              <a:rPr lang="ja-JP" altLang="en-US" sz="1800"/>
              <a:t>についていれば</a:t>
            </a:r>
            <a:r>
              <a:rPr lang="en-US" altLang="ja-JP" sz="1800" dirty="0"/>
              <a:t>OK</a:t>
            </a:r>
          </a:p>
          <a:p>
            <a:pPr marL="0" indent="0">
              <a:buNone/>
            </a:pPr>
            <a:endParaRPr lang="en-US" altLang="ja-JP" sz="1800" dirty="0"/>
          </a:p>
          <a:p>
            <a:pPr marL="0" indent="0">
              <a:buNone/>
            </a:pPr>
            <a:r>
              <a:rPr kumimoji="1" lang="ja-JP" altLang="en-US" sz="1800" b="1"/>
              <a:t>・試験環境</a:t>
            </a:r>
            <a:endParaRPr kumimoji="1" lang="en-US" altLang="ja-JP" sz="1800" b="1" dirty="0"/>
          </a:p>
          <a:p>
            <a:pPr marL="0" lvl="2" indent="0">
              <a:buNone/>
            </a:pPr>
            <a:r>
              <a:rPr kumimoji="1" lang="ja-JP" altLang="en-US" sz="1800"/>
              <a:t>　</a:t>
            </a:r>
            <a:r>
              <a:rPr lang="en-US" altLang="ja-JP" sz="1800" dirty="0"/>
              <a:t>Chrome</a:t>
            </a:r>
            <a:r>
              <a:rPr lang="ja-JP" altLang="en-US" sz="1800"/>
              <a:t>ブラウザのみ使用可能。それ以外のプロセスは停止させる。</a:t>
            </a:r>
          </a:p>
          <a:p>
            <a:pPr marL="0" lvl="2" indent="0">
              <a:buNone/>
            </a:pPr>
            <a:r>
              <a:rPr lang="ja-JP" altLang="en-US" sz="1800"/>
              <a:t>　壁に囲まれている部屋で背面が壁であること。（</a:t>
            </a:r>
            <a:r>
              <a:rPr lang="en-US" altLang="ja-JP" sz="1800" dirty="0" err="1"/>
              <a:t>hz</a:t>
            </a:r>
            <a:r>
              <a:rPr lang="ja-JP" altLang="en-US" sz="1800"/>
              <a:t>の会議室にて受験した）</a:t>
            </a:r>
          </a:p>
          <a:p>
            <a:pPr marL="0" lvl="2" indent="0">
              <a:buNone/>
            </a:pPr>
            <a:r>
              <a:rPr lang="ja-JP" altLang="en-US" sz="1800"/>
              <a:t>　机の上には何もないこと（モニタとか電話とかあったけど大丈夫）</a:t>
            </a:r>
          </a:p>
          <a:p>
            <a:pPr marL="0" lvl="2" indent="0">
              <a:buNone/>
            </a:pPr>
            <a:r>
              <a:rPr lang="ja-JP" altLang="en-US" sz="1800"/>
              <a:t>　カバンは、見えないところにしまっておく必要がある。</a:t>
            </a:r>
            <a:endParaRPr lang="en-US" altLang="ja-JP" sz="1800" dirty="0"/>
          </a:p>
          <a:p>
            <a:pPr marL="0" lvl="2" indent="0">
              <a:buNone/>
            </a:pPr>
            <a:r>
              <a:rPr lang="ja-JP" altLang="en-US" sz="1800"/>
              <a:t>　外部モニター使っても大丈夫。私は使わなかったです。</a:t>
            </a:r>
          </a:p>
        </p:txBody>
      </p:sp>
      <p:sp>
        <p:nvSpPr>
          <p:cNvPr id="4" name="テキスト ボックス 3">
            <a:extLst>
              <a:ext uri="{FF2B5EF4-FFF2-40B4-BE49-F238E27FC236}">
                <a16:creationId xmlns:a16="http://schemas.microsoft.com/office/drawing/2014/main" id="{02787AF9-68B1-0C4F-ADE9-528403F72BEB}"/>
              </a:ext>
            </a:extLst>
          </p:cNvPr>
          <p:cNvSpPr txBox="1"/>
          <p:nvPr/>
        </p:nvSpPr>
        <p:spPr>
          <a:xfrm>
            <a:off x="3087585" y="1045029"/>
            <a:ext cx="3902287" cy="498598"/>
          </a:xfrm>
          <a:prstGeom prst="rect">
            <a:avLst/>
          </a:prstGeom>
          <a:noFill/>
        </p:spPr>
        <p:txBody>
          <a:bodyPr wrap="none" rtlCol="0">
            <a:spAutoFit/>
          </a:bodyPr>
          <a:lstStyle/>
          <a:p>
            <a:pPr lvl="0">
              <a:spcBef>
                <a:spcPct val="20000"/>
              </a:spcBef>
              <a:buClr>
                <a:srgbClr val="000000"/>
              </a:buClr>
            </a:pPr>
            <a:r>
              <a:rPr lang="en-US" altLang="ja-JP" sz="1200" dirty="0">
                <a:solidFill>
                  <a:srgbClr val="000000"/>
                </a:solidFill>
                <a:latin typeface="Meiryo UI"/>
                <a:ea typeface="Meiryo UI"/>
              </a:rPr>
              <a:t>※</a:t>
            </a:r>
            <a:r>
              <a:rPr lang="ja-JP" altLang="en-US" sz="1200">
                <a:solidFill>
                  <a:srgbClr val="000000"/>
                </a:solidFill>
                <a:latin typeface="Meiryo UI"/>
                <a:ea typeface="Meiryo UI"/>
              </a:rPr>
              <a:t>私はどちらも</a:t>
            </a:r>
            <a:r>
              <a:rPr lang="en-US" altLang="ja-JP" sz="1200" dirty="0">
                <a:solidFill>
                  <a:srgbClr val="000000"/>
                </a:solidFill>
                <a:latin typeface="Meiryo UI"/>
                <a:ea typeface="Meiryo UI"/>
              </a:rPr>
              <a:t>Linux Foundation</a:t>
            </a:r>
            <a:r>
              <a:rPr lang="ja-JP" altLang="en-US" sz="1200">
                <a:solidFill>
                  <a:srgbClr val="000000"/>
                </a:solidFill>
                <a:latin typeface="Meiryo UI"/>
                <a:ea typeface="Meiryo UI"/>
              </a:rPr>
              <a:t>経由で申し込みましたが、</a:t>
            </a:r>
            <a:endParaRPr lang="en-US" altLang="ja-JP" sz="1200" dirty="0">
              <a:solidFill>
                <a:srgbClr val="000000"/>
              </a:solidFill>
              <a:latin typeface="Meiryo UI"/>
              <a:ea typeface="Meiryo UI"/>
            </a:endParaRPr>
          </a:p>
          <a:p>
            <a:pPr lvl="0">
              <a:spcBef>
                <a:spcPct val="20000"/>
              </a:spcBef>
              <a:buClr>
                <a:srgbClr val="000000"/>
              </a:buClr>
            </a:pPr>
            <a:r>
              <a:rPr lang="ja-JP" altLang="en-US" sz="1200">
                <a:solidFill>
                  <a:srgbClr val="000000"/>
                </a:solidFill>
                <a:latin typeface="Meiryo UI"/>
                <a:ea typeface="Meiryo UI"/>
              </a:rPr>
              <a:t>クリエーションライン社からは日本語でも申し込み可能です。</a:t>
            </a:r>
            <a:endParaRPr lang="en-US" altLang="ja-JP" sz="1200" dirty="0">
              <a:solidFill>
                <a:srgbClr val="000000"/>
              </a:solidFill>
              <a:latin typeface="Meiryo UI"/>
              <a:ea typeface="Meiryo UI"/>
            </a:endParaRPr>
          </a:p>
        </p:txBody>
      </p:sp>
    </p:spTree>
    <p:extLst>
      <p:ext uri="{BB962C8B-B14F-4D97-AF65-F5344CB8AC3E}">
        <p14:creationId xmlns:p14="http://schemas.microsoft.com/office/powerpoint/2010/main" val="1984230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lang="ja-JP" altLang="en-US"/>
              <a:t>試験当日の流れ</a:t>
            </a:r>
            <a:endParaRPr kumimoji="1" lang="ja-JP" altLang="en-US"/>
          </a:p>
        </p:txBody>
      </p:sp>
      <p:sp>
        <p:nvSpPr>
          <p:cNvPr id="3" name="コンテンツ プレースホルダー 2">
            <a:extLst>
              <a:ext uri="{FF2B5EF4-FFF2-40B4-BE49-F238E27FC236}">
                <a16:creationId xmlns:a16="http://schemas.microsoft.com/office/drawing/2014/main" id="{F82F576A-D67A-7144-BB13-4A7F1629D014}"/>
              </a:ext>
            </a:extLst>
          </p:cNvPr>
          <p:cNvSpPr>
            <a:spLocks noGrp="1"/>
          </p:cNvSpPr>
          <p:nvPr>
            <p:ph idx="1"/>
          </p:nvPr>
        </p:nvSpPr>
        <p:spPr>
          <a:xfrm>
            <a:off x="179388" y="627788"/>
            <a:ext cx="8686800" cy="6114324"/>
          </a:xfrm>
        </p:spPr>
        <p:txBody>
          <a:bodyPr/>
          <a:lstStyle/>
          <a:p>
            <a:pPr marL="0" indent="0">
              <a:buNone/>
            </a:pPr>
            <a:r>
              <a:rPr kumimoji="1" lang="ja-JP" altLang="en-US" sz="2200" b="1" u="sng"/>
              <a:t>◆試験当日</a:t>
            </a:r>
            <a:endParaRPr kumimoji="1" lang="en-US" altLang="ja-JP" sz="2200" b="1" u="sng" dirty="0"/>
          </a:p>
          <a:p>
            <a:pPr marL="0" indent="0">
              <a:buNone/>
            </a:pPr>
            <a:r>
              <a:rPr lang="ja-JP" altLang="en-US" sz="1800">
                <a:latin typeface="Meiryo UI" panose="020B0604030504040204" pitchFamily="34" charset="-128"/>
                <a:ea typeface="Meiryo UI" panose="020B0604030504040204" pitchFamily="34" charset="-128"/>
              </a:rPr>
              <a:t>・</a:t>
            </a:r>
            <a:r>
              <a:rPr lang="ja-JP" altLang="en-US" sz="1800" b="1">
                <a:latin typeface="Meiryo UI" panose="020B0604030504040204" pitchFamily="34" charset="-128"/>
                <a:ea typeface="Meiryo UI" panose="020B0604030504040204" pitchFamily="34" charset="-128"/>
              </a:rPr>
              <a:t>試験直前</a:t>
            </a:r>
            <a:endParaRPr lang="en-US" altLang="ja-JP" sz="1800" b="1"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予定時間の</a:t>
            </a:r>
            <a:r>
              <a:rPr lang="en-US" altLang="ja-JP" sz="1800" dirty="0">
                <a:latin typeface="Meiryo UI" panose="020B0604030504040204" pitchFamily="34" charset="-128"/>
                <a:ea typeface="Meiryo UI" panose="020B0604030504040204" pitchFamily="34" charset="-128"/>
              </a:rPr>
              <a:t>15min</a:t>
            </a:r>
            <a:r>
              <a:rPr lang="ja-JP" altLang="en-US" sz="1800">
                <a:latin typeface="Meiryo UI" panose="020B0604030504040204" pitchFamily="34" charset="-128"/>
                <a:ea typeface="Meiryo UI" panose="020B0604030504040204" pitchFamily="34" charset="-128"/>
              </a:rPr>
              <a:t>前から試験環境にアクセス可能になる</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試験官とは英語でチャットしながら進める。</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試験前に、パスポートチェックと環境チェック（部屋の状況・机の上）。受験規約を読んで</a:t>
            </a:r>
            <a:r>
              <a:rPr lang="en-US" altLang="ja-JP" sz="1800" dirty="0">
                <a:latin typeface="Meiryo UI" panose="020B0604030504040204" pitchFamily="34" charset="-128"/>
                <a:ea typeface="Meiryo UI" panose="020B0604030504040204" pitchFamily="34" charset="-128"/>
              </a:rPr>
              <a:t>OK</a:t>
            </a:r>
            <a:r>
              <a:rPr lang="ja-JP" altLang="en-US" sz="1800">
                <a:latin typeface="Meiryo UI" panose="020B0604030504040204" pitchFamily="34" charset="-128"/>
                <a:ea typeface="Meiryo UI" panose="020B0604030504040204" pitchFamily="34" charset="-128"/>
              </a:rPr>
              <a:t>したら試験開始。（</a:t>
            </a:r>
            <a:r>
              <a:rPr lang="en-US" altLang="ja-JP" sz="1800" dirty="0">
                <a:latin typeface="Meiryo UI" panose="020B0604030504040204" pitchFamily="34" charset="-128"/>
                <a:ea typeface="Meiryo UI" panose="020B0604030504040204" pitchFamily="34" charset="-128"/>
              </a:rPr>
              <a:t>10-15min</a:t>
            </a:r>
            <a:r>
              <a:rPr lang="ja-JP" altLang="en-US" sz="1800">
                <a:latin typeface="Meiryo UI" panose="020B0604030504040204" pitchFamily="34" charset="-128"/>
                <a:ea typeface="Meiryo UI" panose="020B0604030504040204" pitchFamily="34" charset="-128"/>
              </a:rPr>
              <a:t>ぐらい）</a:t>
            </a:r>
            <a:endParaRPr lang="en-US" altLang="ja-JP" sz="1800" dirty="0">
              <a:latin typeface="Meiryo UI" panose="020B0604030504040204" pitchFamily="34" charset="-128"/>
              <a:ea typeface="Meiryo UI" panose="020B0604030504040204" pitchFamily="34" charset="-128"/>
            </a:endParaRPr>
          </a:p>
          <a:p>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a:t>
            </a:r>
            <a:r>
              <a:rPr lang="ja-JP" altLang="en-US" sz="1800" b="1">
                <a:latin typeface="Meiryo UI" panose="020B0604030504040204" pitchFamily="34" charset="-128"/>
                <a:ea typeface="Meiryo UI" panose="020B0604030504040204" pitchFamily="34" charset="-128"/>
              </a:rPr>
              <a:t>試験中</a:t>
            </a:r>
            <a:endParaRPr lang="en-US" altLang="ja-JP" sz="1800" b="1"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画面シェアとカメラで監視される。</a:t>
            </a:r>
            <a:r>
              <a:rPr lang="en-US" altLang="ja-JP" sz="1800" dirty="0">
                <a:latin typeface="Meiryo UI" panose="020B0604030504040204" pitchFamily="34" charset="-128"/>
                <a:ea typeface="Meiryo UI" panose="020B0604030504040204" pitchFamily="34" charset="-128"/>
              </a:rPr>
              <a:t>Mac</a:t>
            </a:r>
            <a:r>
              <a:rPr lang="ja-JP" altLang="en-US" sz="1800">
                <a:latin typeface="Meiryo UI" panose="020B0604030504040204" pitchFamily="34" charset="-128"/>
                <a:ea typeface="Meiryo UI" panose="020B0604030504040204" pitchFamily="34" charset="-128"/>
              </a:rPr>
              <a:t>付属のカメラで</a:t>
            </a:r>
            <a:r>
              <a:rPr lang="en-US" altLang="ja-JP" sz="1800" dirty="0">
                <a:latin typeface="Meiryo UI" panose="020B0604030504040204" pitchFamily="34" charset="-128"/>
                <a:ea typeface="Meiryo UI" panose="020B0604030504040204" pitchFamily="34" charset="-128"/>
              </a:rPr>
              <a:t>OK</a:t>
            </a:r>
            <a:r>
              <a:rPr lang="ja-JP" altLang="en-US" sz="1800">
                <a:latin typeface="Meiryo UI" panose="020B0604030504040204" pitchFamily="34" charset="-128"/>
                <a:ea typeface="Meiryo UI" panose="020B0604030504040204" pitchFamily="34" charset="-128"/>
              </a:rPr>
              <a:t>。</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トイレ・給水などの休憩は可能。</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画面から長時間目をそらしたり、手で顔を覆うと注意される。</a:t>
            </a:r>
            <a:endParaRPr lang="en-US" altLang="ja-JP" sz="1800" dirty="0">
              <a:latin typeface="Meiryo UI" panose="020B0604030504040204" pitchFamily="34" charset="-128"/>
              <a:ea typeface="Meiryo UI" panose="020B0604030504040204" pitchFamily="34" charset="-128"/>
            </a:endParaRPr>
          </a:p>
          <a:p>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a:t>
            </a:r>
            <a:r>
              <a:rPr lang="ja-JP" altLang="en-US" sz="1800" b="1">
                <a:latin typeface="Meiryo UI" panose="020B0604030504040204" pitchFamily="34" charset="-128"/>
                <a:ea typeface="Meiryo UI" panose="020B0604030504040204" pitchFamily="34" charset="-128"/>
              </a:rPr>
              <a:t>試験後</a:t>
            </a:r>
            <a:endParaRPr lang="en-US" altLang="ja-JP" sz="1800" b="1"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試験終了後</a:t>
            </a:r>
            <a:r>
              <a:rPr lang="en-US" altLang="ja-JP" sz="1800" dirty="0">
                <a:latin typeface="Meiryo UI" panose="020B0604030504040204" pitchFamily="34" charset="-128"/>
                <a:ea typeface="Meiryo UI" panose="020B0604030504040204" pitchFamily="34" charset="-128"/>
              </a:rPr>
              <a:t>36</a:t>
            </a:r>
            <a:r>
              <a:rPr lang="ja-JP" altLang="en-US" sz="1800">
                <a:latin typeface="Meiryo UI" panose="020B0604030504040204" pitchFamily="34" charset="-128"/>
                <a:ea typeface="Meiryo UI" panose="020B0604030504040204" pitchFamily="34" charset="-128"/>
              </a:rPr>
              <a:t>時間以内に結果が通知される。</a:t>
            </a:r>
            <a:r>
              <a:rPr lang="en-US" altLang="ja-JP" sz="1800" dirty="0">
                <a:latin typeface="Meiryo UI" panose="020B0604030504040204" pitchFamily="34" charset="-128"/>
                <a:ea typeface="Meiryo UI" panose="020B0604030504040204" pitchFamily="34" charset="-128"/>
              </a:rPr>
              <a:t>32</a:t>
            </a:r>
            <a:r>
              <a:rPr lang="ja-JP" altLang="en-US" sz="1800">
                <a:latin typeface="Meiryo UI" panose="020B0604030504040204" pitchFamily="34" charset="-128"/>
                <a:ea typeface="Meiryo UI" panose="020B0604030504040204" pitchFamily="34" charset="-128"/>
              </a:rPr>
              <a:t>時間後ぐらいでした。</a:t>
            </a:r>
            <a:endParaRPr lang="en-US" altLang="ja-JP" sz="1800" dirty="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a:t>
            </a:r>
            <a:r>
              <a:rPr lang="ja-JP" altLang="en-US" sz="1800" b="1">
                <a:latin typeface="Meiryo UI" panose="020B0604030504040204" pitchFamily="34" charset="-128"/>
                <a:ea typeface="Meiryo UI" panose="020B0604030504040204" pitchFamily="34" charset="-128"/>
              </a:rPr>
              <a:t>落ちた場合</a:t>
            </a:r>
            <a:endParaRPr lang="en-US" altLang="ja-JP" sz="1800" b="1"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落ちても</a:t>
            </a:r>
            <a:r>
              <a:rPr lang="en-US" altLang="ja-JP" sz="1800" dirty="0">
                <a:latin typeface="Meiryo UI" panose="020B0604030504040204" pitchFamily="34" charset="-128"/>
                <a:ea typeface="Meiryo UI" panose="020B0604030504040204" pitchFamily="34" charset="-128"/>
              </a:rPr>
              <a:t>1</a:t>
            </a:r>
            <a:r>
              <a:rPr lang="ja-JP" altLang="en-US" sz="1800">
                <a:latin typeface="Meiryo UI" panose="020B0604030504040204" pitchFamily="34" charset="-128"/>
                <a:ea typeface="Meiryo UI" panose="020B0604030504040204" pitchFamily="34" charset="-128"/>
              </a:rPr>
              <a:t>年以内に一回だけ再受験可能</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　→試験問題は極力覚えておいて試験直後に書き出すのがおすすめです</a:t>
            </a:r>
            <a:endParaRPr lang="en-US" altLang="ja-JP"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87995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6935"/>
                    </a14:imgEffect>
                    <a14:imgEffect>
                      <a14:saturation sat="94000"/>
                    </a14:imgEffect>
                    <a14:imgEffect>
                      <a14:brightnessContrast bright="-7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B3453EC-100A-E648-9F9C-EAEBDA1F99DB}"/>
              </a:ext>
            </a:extLst>
          </p:cNvPr>
          <p:cNvSpPr>
            <a:spLocks noGrp="1"/>
          </p:cNvSpPr>
          <p:nvPr>
            <p:ph type="title"/>
          </p:nvPr>
        </p:nvSpPr>
        <p:spPr/>
        <p:txBody>
          <a:bodyPr/>
          <a:lstStyle/>
          <a:p>
            <a:r>
              <a:rPr kumimoji="1" lang="ja-JP" altLang="en-US" b="1">
                <a:solidFill>
                  <a:schemeClr val="bg1"/>
                </a:solidFill>
                <a:latin typeface="Meiryo UI" panose="020B0604030504040204" pitchFamily="34" charset="-128"/>
                <a:ea typeface="Meiryo UI" panose="020B0604030504040204" pitchFamily="34" charset="-128"/>
              </a:rPr>
              <a:t>自己紹介</a:t>
            </a:r>
          </a:p>
        </p:txBody>
      </p:sp>
      <p:sp>
        <p:nvSpPr>
          <p:cNvPr id="5" name="コンテンツ プレースホルダー 4">
            <a:extLst>
              <a:ext uri="{FF2B5EF4-FFF2-40B4-BE49-F238E27FC236}">
                <a16:creationId xmlns:a16="http://schemas.microsoft.com/office/drawing/2014/main" id="{6E96D4DB-B246-B241-801F-54315624937F}"/>
              </a:ext>
            </a:extLst>
          </p:cNvPr>
          <p:cNvSpPr>
            <a:spLocks noGrp="1"/>
          </p:cNvSpPr>
          <p:nvPr>
            <p:ph idx="1"/>
          </p:nvPr>
        </p:nvSpPr>
        <p:spPr/>
        <p:txBody>
          <a:bodyPr/>
          <a:lstStyle/>
          <a:p>
            <a:r>
              <a:rPr lang="en-US" altLang="ja-JP" sz="2800" b="1" u="sng" dirty="0">
                <a:solidFill>
                  <a:schemeClr val="bg1"/>
                </a:solidFill>
                <a:latin typeface="Meiryo UI" panose="020B0604030504040204" pitchFamily="34" charset="-128"/>
                <a:ea typeface="Meiryo UI" panose="020B0604030504040204" pitchFamily="34" charset="-128"/>
              </a:rPr>
              <a:t>Osamu Kawasumi </a:t>
            </a:r>
            <a:r>
              <a:rPr lang="ja-JP" altLang="en-US" sz="2800" b="1" u="sng">
                <a:solidFill>
                  <a:schemeClr val="bg1"/>
                </a:solidFill>
                <a:latin typeface="Meiryo UI" panose="020B0604030504040204" pitchFamily="34" charset="-128"/>
                <a:ea typeface="Meiryo UI" panose="020B0604030504040204" pitchFamily="34" charset="-128"/>
              </a:rPr>
              <a:t>（河角　修）</a:t>
            </a:r>
            <a:endParaRPr lang="en-US" altLang="ja-JP" sz="2800" b="1" u="sng" dirty="0">
              <a:solidFill>
                <a:schemeClr val="bg1"/>
              </a:solidFill>
              <a:latin typeface="Meiryo UI" panose="020B0604030504040204" pitchFamily="34" charset="-128"/>
              <a:ea typeface="Meiryo UI" panose="020B0604030504040204" pitchFamily="34" charset="-128"/>
            </a:endParaRPr>
          </a:p>
          <a:p>
            <a:pPr marL="346075" lvl="1" indent="0">
              <a:buNone/>
            </a:pPr>
            <a:endParaRPr lang="en-US" altLang="ja-JP" sz="1700" b="1" dirty="0">
              <a:solidFill>
                <a:schemeClr val="bg1"/>
              </a:solidFill>
              <a:latin typeface="Meiryo UI" panose="020B0604030504040204" pitchFamily="34" charset="-128"/>
              <a:ea typeface="Meiryo UI" panose="020B0604030504040204" pitchFamily="34" charset="-128"/>
            </a:endParaRPr>
          </a:p>
          <a:p>
            <a:pPr lvl="1"/>
            <a:r>
              <a:rPr lang="ja-JP" altLang="en-US" sz="2400" b="1">
                <a:solidFill>
                  <a:schemeClr val="bg1"/>
                </a:solidFill>
                <a:latin typeface="Meiryo UI" panose="020B0604030504040204" pitchFamily="34" charset="-128"/>
                <a:ea typeface="Meiryo UI" panose="020B0604030504040204" pitchFamily="34" charset="-128"/>
              </a:rPr>
              <a:t>◆所属</a:t>
            </a:r>
          </a:p>
          <a:p>
            <a:pPr lvl="1"/>
            <a:r>
              <a:rPr lang="ja-JP" altLang="en-US" sz="2400" b="1">
                <a:solidFill>
                  <a:schemeClr val="bg1"/>
                </a:solidFill>
                <a:latin typeface="Meiryo UI" panose="020B0604030504040204" pitchFamily="34" charset="-128"/>
                <a:ea typeface="Meiryo UI" panose="020B0604030504040204" pitchFamily="34" charset="-128"/>
              </a:rPr>
              <a:t>　</a:t>
            </a:r>
            <a:r>
              <a:rPr lang="en-US" altLang="ja-JP" sz="2400" b="1" dirty="0">
                <a:solidFill>
                  <a:schemeClr val="bg1"/>
                </a:solidFill>
                <a:latin typeface="Meiryo UI" panose="020B0604030504040204" pitchFamily="34" charset="-128"/>
                <a:ea typeface="Meiryo UI" panose="020B0604030504040204" pitchFamily="34" charset="-128"/>
              </a:rPr>
              <a:t>Managed Service Delivery</a:t>
            </a:r>
          </a:p>
          <a:p>
            <a:pPr lvl="1"/>
            <a:r>
              <a:rPr lang="en-US" altLang="ja-JP" sz="2400" b="1" dirty="0">
                <a:solidFill>
                  <a:schemeClr val="bg1"/>
                </a:solidFill>
                <a:latin typeface="Meiryo UI" panose="020B0604030504040204" pitchFamily="34" charset="-128"/>
                <a:ea typeface="Meiryo UI" panose="020B0604030504040204" pitchFamily="34" charset="-128"/>
              </a:rPr>
              <a:t>  -Cloud  Delivery #5</a:t>
            </a:r>
          </a:p>
          <a:p>
            <a:pPr lvl="1"/>
            <a:endParaRPr lang="en-US" altLang="ja-JP" sz="2400" b="1" dirty="0">
              <a:solidFill>
                <a:schemeClr val="bg1"/>
              </a:solidFill>
              <a:latin typeface="Meiryo UI" panose="020B0604030504040204" pitchFamily="34" charset="-128"/>
              <a:ea typeface="Meiryo UI" panose="020B0604030504040204" pitchFamily="34" charset="-128"/>
            </a:endParaRPr>
          </a:p>
          <a:p>
            <a:pPr lvl="1"/>
            <a:r>
              <a:rPr lang="en-US" altLang="ja-JP" sz="2400" b="1" dirty="0">
                <a:solidFill>
                  <a:schemeClr val="bg1"/>
                </a:solidFill>
                <a:latin typeface="Meiryo UI" panose="020B0604030504040204" pitchFamily="34" charset="-128"/>
                <a:ea typeface="Meiryo UI" panose="020B0604030504040204" pitchFamily="34" charset="-128"/>
              </a:rPr>
              <a:t>◆Career</a:t>
            </a:r>
          </a:p>
          <a:p>
            <a:pPr lvl="1"/>
            <a:r>
              <a:rPr lang="ja-JP" altLang="en-US" sz="2400" b="1">
                <a:solidFill>
                  <a:schemeClr val="bg1"/>
                </a:solidFill>
                <a:latin typeface="Meiryo UI" panose="020B0604030504040204" pitchFamily="34" charset="-128"/>
                <a:ea typeface="Meiryo UI" panose="020B0604030504040204" pitchFamily="34" charset="-128"/>
              </a:rPr>
              <a:t>　・某重工業様の</a:t>
            </a:r>
            <a:r>
              <a:rPr lang="en-US" altLang="ja-JP" sz="2400" b="1" dirty="0">
                <a:solidFill>
                  <a:schemeClr val="bg1"/>
                </a:solidFill>
                <a:latin typeface="Meiryo UI" panose="020B0604030504040204" pitchFamily="34" charset="-128"/>
                <a:ea typeface="Meiryo UI" panose="020B0604030504040204" pitchFamily="34" charset="-128"/>
              </a:rPr>
              <a:t>Cloud</a:t>
            </a:r>
            <a:r>
              <a:rPr lang="ja-JP" altLang="en-US" sz="2400" b="1">
                <a:solidFill>
                  <a:schemeClr val="bg1"/>
                </a:solidFill>
                <a:latin typeface="Meiryo UI" panose="020B0604030504040204" pitchFamily="34" charset="-128"/>
                <a:ea typeface="Meiryo UI" panose="020B0604030504040204" pitchFamily="34" charset="-128"/>
              </a:rPr>
              <a:t>システム　インフラ運用担当</a:t>
            </a:r>
          </a:p>
          <a:p>
            <a:pPr lvl="1"/>
            <a:r>
              <a:rPr lang="ja-JP" altLang="en-US" sz="2400" b="1">
                <a:solidFill>
                  <a:schemeClr val="bg1"/>
                </a:solidFill>
                <a:latin typeface="Meiryo UI" panose="020B0604030504040204" pitchFamily="34" charset="-128"/>
                <a:ea typeface="Meiryo UI" panose="020B0604030504040204" pitchFamily="34" charset="-128"/>
              </a:rPr>
              <a:t>　・</a:t>
            </a:r>
            <a:r>
              <a:rPr lang="en-US" altLang="ja-JP" sz="2400" b="1" dirty="0">
                <a:solidFill>
                  <a:schemeClr val="bg1"/>
                </a:solidFill>
                <a:latin typeface="Meiryo UI" panose="020B0604030504040204" pitchFamily="34" charset="-128"/>
                <a:ea typeface="Meiryo UI" panose="020B0604030504040204" pitchFamily="34" charset="-128"/>
              </a:rPr>
              <a:t>Dynamic Automation</a:t>
            </a:r>
            <a:r>
              <a:rPr lang="ja-JP" altLang="en-US" sz="2400" b="1">
                <a:solidFill>
                  <a:schemeClr val="bg1"/>
                </a:solidFill>
                <a:latin typeface="Meiryo UI" panose="020B0604030504040204" pitchFamily="34" charset="-128"/>
                <a:ea typeface="Meiryo UI" panose="020B0604030504040204" pitchFamily="34" charset="-128"/>
              </a:rPr>
              <a:t>　インフラ運用担当</a:t>
            </a:r>
          </a:p>
          <a:p>
            <a:pPr lvl="1"/>
            <a:r>
              <a:rPr lang="ja-JP" altLang="en-US" sz="2400" b="1">
                <a:solidFill>
                  <a:schemeClr val="bg1"/>
                </a:solidFill>
                <a:latin typeface="Meiryo UI" panose="020B0604030504040204" pitchFamily="34" charset="-128"/>
                <a:ea typeface="Meiryo UI" panose="020B0604030504040204" pitchFamily="34" charset="-128"/>
              </a:rPr>
              <a:t>　・某地銀様共通基盤</a:t>
            </a:r>
            <a:r>
              <a:rPr lang="en-US" altLang="ja-JP" sz="2400" b="1" dirty="0">
                <a:solidFill>
                  <a:schemeClr val="bg1"/>
                </a:solidFill>
                <a:latin typeface="Meiryo UI" panose="020B0604030504040204" pitchFamily="34" charset="-128"/>
                <a:ea typeface="Meiryo UI" panose="020B0604030504040204" pitchFamily="34" charset="-128"/>
              </a:rPr>
              <a:t>(</a:t>
            </a:r>
            <a:r>
              <a:rPr lang="ja-JP" altLang="en-US" sz="2400" b="1">
                <a:solidFill>
                  <a:schemeClr val="bg1"/>
                </a:solidFill>
                <a:latin typeface="Meiryo UI" panose="020B0604030504040204" pitchFamily="34" charset="-128"/>
                <a:ea typeface="Meiryo UI" panose="020B0604030504040204" pitchFamily="34" charset="-128"/>
              </a:rPr>
              <a:t>コンテナ基盤</a:t>
            </a:r>
            <a:r>
              <a:rPr lang="en-US" altLang="ja-JP" sz="2400" b="1" dirty="0">
                <a:solidFill>
                  <a:schemeClr val="bg1"/>
                </a:solidFill>
                <a:latin typeface="Meiryo UI" panose="020B0604030504040204" pitchFamily="34" charset="-128"/>
                <a:ea typeface="Meiryo UI" panose="020B0604030504040204" pitchFamily="34" charset="-128"/>
              </a:rPr>
              <a:t>)</a:t>
            </a:r>
            <a:r>
              <a:rPr lang="ja-JP" altLang="en-US" sz="2400" b="1">
                <a:solidFill>
                  <a:schemeClr val="bg1"/>
                </a:solidFill>
                <a:latin typeface="Meiryo UI" panose="020B0604030504040204" pitchFamily="34" charset="-128"/>
                <a:ea typeface="Meiryo UI" panose="020B0604030504040204" pitchFamily="34" charset="-128"/>
              </a:rPr>
              <a:t>　運用プロジェクト</a:t>
            </a:r>
            <a:endParaRPr lang="en-US" altLang="ja-JP" sz="2400" b="1" dirty="0">
              <a:solidFill>
                <a:schemeClr val="bg1"/>
              </a:solidFill>
              <a:latin typeface="Meiryo UI" panose="020B0604030504040204" pitchFamily="34" charset="-128"/>
              <a:ea typeface="Meiryo UI" panose="020B0604030504040204" pitchFamily="34" charset="-128"/>
            </a:endParaRPr>
          </a:p>
          <a:p>
            <a:pPr lvl="1"/>
            <a:r>
              <a:rPr lang="ja-JP" altLang="en-US" sz="2400" b="1">
                <a:solidFill>
                  <a:schemeClr val="bg1"/>
                </a:solidFill>
                <a:latin typeface="Meiryo UI" panose="020B0604030504040204" pitchFamily="34" charset="-128"/>
                <a:ea typeface="Meiryo UI" panose="020B0604030504040204" pitchFamily="34" charset="-128"/>
              </a:rPr>
              <a:t>　・</a:t>
            </a:r>
            <a:r>
              <a:rPr lang="en-US" altLang="ja-JP" sz="2400" b="1" dirty="0">
                <a:solidFill>
                  <a:schemeClr val="bg1"/>
                </a:solidFill>
                <a:latin typeface="Meiryo UI" panose="020B0604030504040204" pitchFamily="34" charset="-128"/>
                <a:ea typeface="Meiryo UI" panose="020B0604030504040204" pitchFamily="34" charset="-128"/>
              </a:rPr>
              <a:t>Cloud Native</a:t>
            </a:r>
            <a:r>
              <a:rPr lang="ja-JP" altLang="en-US" sz="2400" b="1">
                <a:solidFill>
                  <a:schemeClr val="bg1"/>
                </a:solidFill>
                <a:latin typeface="Meiryo UI" panose="020B0604030504040204" pitchFamily="34" charset="-128"/>
                <a:ea typeface="Meiryo UI" panose="020B0604030504040204" pitchFamily="34" charset="-128"/>
              </a:rPr>
              <a:t>コミュニティ コアメンバー</a:t>
            </a:r>
          </a:p>
          <a:p>
            <a:pPr marL="0" indent="0">
              <a:buNone/>
            </a:pPr>
            <a:endParaRPr kumimoji="1" lang="ja-JP" altLang="en-US"/>
          </a:p>
        </p:txBody>
      </p:sp>
    </p:spTree>
    <p:extLst>
      <p:ext uri="{BB962C8B-B14F-4D97-AF65-F5344CB8AC3E}">
        <p14:creationId xmlns:p14="http://schemas.microsoft.com/office/powerpoint/2010/main" val="244165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lang="ja-JP" altLang="en-US"/>
              <a:t>試験当日の流れ</a:t>
            </a:r>
            <a:endParaRPr kumimoji="1" lang="ja-JP" altLang="en-US"/>
          </a:p>
        </p:txBody>
      </p:sp>
      <p:sp>
        <p:nvSpPr>
          <p:cNvPr id="3" name="コンテンツ プレースホルダー 2">
            <a:extLst>
              <a:ext uri="{FF2B5EF4-FFF2-40B4-BE49-F238E27FC236}">
                <a16:creationId xmlns:a16="http://schemas.microsoft.com/office/drawing/2014/main" id="{F82F576A-D67A-7144-BB13-4A7F1629D014}"/>
              </a:ext>
            </a:extLst>
          </p:cNvPr>
          <p:cNvSpPr>
            <a:spLocks noGrp="1"/>
          </p:cNvSpPr>
          <p:nvPr>
            <p:ph idx="1"/>
          </p:nvPr>
        </p:nvSpPr>
        <p:spPr>
          <a:xfrm>
            <a:off x="179388" y="627788"/>
            <a:ext cx="8686800" cy="6114324"/>
          </a:xfrm>
        </p:spPr>
        <p:txBody>
          <a:bodyPr/>
          <a:lstStyle/>
          <a:p>
            <a:pPr marL="0" indent="0">
              <a:buNone/>
            </a:pPr>
            <a:r>
              <a:rPr kumimoji="1" lang="ja-JP" altLang="en-US" sz="2200" b="1" u="sng"/>
              <a:t>◆試験のイメージ</a:t>
            </a:r>
            <a:endParaRPr kumimoji="1" lang="en-US" altLang="ja-JP" sz="2200" b="1" u="sng" dirty="0"/>
          </a:p>
          <a:p>
            <a:pPr marL="0" indent="0">
              <a:buNone/>
            </a:pPr>
            <a:r>
              <a:rPr lang="ja-JP" altLang="en-US" sz="1800">
                <a:latin typeface="Meiryo UI" panose="020B0604030504040204" pitchFamily="34" charset="-128"/>
                <a:ea typeface="Meiryo UI" panose="020B0604030504040204" pitchFamily="34" charset="-128"/>
              </a:rPr>
              <a:t>・ブラウザのタブは、試験問題と</a:t>
            </a:r>
            <a:r>
              <a:rPr lang="en-US" altLang="ja-JP" sz="1800" dirty="0" err="1">
                <a:latin typeface="Meiryo UI" panose="020B0604030504040204" pitchFamily="34" charset="-128"/>
                <a:ea typeface="Meiryo UI" panose="020B0604030504040204" pitchFamily="34" charset="-128"/>
              </a:rPr>
              <a:t>kubernetes.io</a:t>
            </a:r>
            <a:r>
              <a:rPr lang="ja-JP" altLang="en-US" sz="1800">
                <a:latin typeface="Meiryo UI" panose="020B0604030504040204" pitchFamily="34" charset="-128"/>
                <a:ea typeface="Meiryo UI" panose="020B0604030504040204" pitchFamily="34" charset="-128"/>
              </a:rPr>
              <a:t>の</a:t>
            </a:r>
            <a:r>
              <a:rPr lang="en-US" altLang="ja-JP" sz="1800" dirty="0">
                <a:latin typeface="Meiryo UI" panose="020B0604030504040204" pitchFamily="34" charset="-128"/>
                <a:ea typeface="Meiryo UI" panose="020B0604030504040204" pitchFamily="34" charset="-128"/>
              </a:rPr>
              <a:t>2</a:t>
            </a:r>
            <a:r>
              <a:rPr lang="ja-JP" altLang="en-US" sz="1800">
                <a:latin typeface="Meiryo UI" panose="020B0604030504040204" pitchFamily="34" charset="-128"/>
                <a:ea typeface="Meiryo UI" panose="020B0604030504040204" pitchFamily="34" charset="-128"/>
              </a:rPr>
              <a:t>つのみ使用可能</a:t>
            </a:r>
          </a:p>
          <a:p>
            <a:pPr marL="0" indent="0">
              <a:buNone/>
            </a:pPr>
            <a:r>
              <a:rPr lang="ja-JP" altLang="en-US" sz="1800">
                <a:latin typeface="Meiryo UI" panose="020B0604030504040204" pitchFamily="34" charset="-128"/>
                <a:ea typeface="Meiryo UI" panose="020B0604030504040204" pitchFamily="34" charset="-128"/>
              </a:rPr>
              <a:t>　左側に問題</a:t>
            </a:r>
            <a:r>
              <a:rPr lang="en-US" altLang="ja-JP" sz="1800" dirty="0">
                <a:latin typeface="Meiryo UI" panose="020B0604030504040204" pitchFamily="34" charset="-128"/>
                <a:ea typeface="Meiryo UI" panose="020B0604030504040204" pitchFamily="34" charset="-128"/>
              </a:rPr>
              <a:t>(</a:t>
            </a:r>
            <a:r>
              <a:rPr lang="ja-JP" altLang="en-US" sz="1800">
                <a:latin typeface="Meiryo UI" panose="020B0604030504040204" pitchFamily="34" charset="-128"/>
                <a:ea typeface="Meiryo UI" panose="020B0604030504040204" pitchFamily="34" charset="-128"/>
              </a:rPr>
              <a:t>日本語</a:t>
            </a:r>
            <a:r>
              <a:rPr lang="en-US" altLang="ja-JP" sz="1800" dirty="0">
                <a:latin typeface="Meiryo UI" panose="020B0604030504040204" pitchFamily="34" charset="-128"/>
                <a:ea typeface="Meiryo UI" panose="020B0604030504040204" pitchFamily="34" charset="-128"/>
              </a:rPr>
              <a:t>)</a:t>
            </a:r>
            <a:r>
              <a:rPr lang="ja-JP" altLang="en-US" sz="1800">
                <a:latin typeface="Meiryo UI" panose="020B0604030504040204" pitchFamily="34" charset="-128"/>
                <a:ea typeface="Meiryo UI" panose="020B0604030504040204" pitchFamily="34" charset="-128"/>
              </a:rPr>
              <a:t>、右側にコンソール</a:t>
            </a:r>
          </a:p>
          <a:p>
            <a:pPr marL="0" indent="0">
              <a:buNone/>
            </a:pPr>
            <a:r>
              <a:rPr lang="ja-JP" altLang="en-US" sz="1800">
                <a:latin typeface="Meiryo UI" panose="020B0604030504040204" pitchFamily="34" charset="-128"/>
                <a:ea typeface="Meiryo UI" panose="020B0604030504040204" pitchFamily="34" charset="-128"/>
              </a:rPr>
              <a:t>　テキストエディタは、別ウィンドウで使用可能</a:t>
            </a:r>
          </a:p>
          <a:p>
            <a:pPr marL="0" indent="0">
              <a:buNone/>
            </a:pPr>
            <a:r>
              <a:rPr lang="ja-JP" altLang="en-US" sz="1800">
                <a:latin typeface="Meiryo UI" panose="020B0604030504040204" pitchFamily="34" charset="-128"/>
                <a:ea typeface="Meiryo UI" panose="020B0604030504040204" pitchFamily="34" charset="-128"/>
              </a:rPr>
              <a:t>　コピペは、</a:t>
            </a:r>
            <a:r>
              <a:rPr lang="en-US" altLang="ja-JP" sz="1800" dirty="0" err="1">
                <a:latin typeface="Meiryo UI" panose="020B0604030504040204" pitchFamily="34" charset="-128"/>
                <a:ea typeface="Meiryo UI" panose="020B0604030504040204" pitchFamily="34" charset="-128"/>
              </a:rPr>
              <a:t>command+c</a:t>
            </a:r>
            <a:r>
              <a:rPr lang="en-US" altLang="ja-JP" sz="1800" dirty="0">
                <a:latin typeface="Meiryo UI" panose="020B0604030504040204" pitchFamily="34" charset="-128"/>
                <a:ea typeface="Meiryo UI" panose="020B0604030504040204" pitchFamily="34" charset="-128"/>
              </a:rPr>
              <a:t>/v</a:t>
            </a:r>
            <a:r>
              <a:rPr lang="ja-JP" altLang="en-US" sz="1800">
                <a:latin typeface="Meiryo UI" panose="020B0604030504040204" pitchFamily="34" charset="-128"/>
                <a:ea typeface="Meiryo UI" panose="020B0604030504040204" pitchFamily="34" charset="-128"/>
              </a:rPr>
              <a:t>で使用可能</a:t>
            </a:r>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　試験用メモが使用可能</a:t>
            </a:r>
          </a:p>
          <a:p>
            <a:pPr marL="0" indent="0">
              <a:buNone/>
            </a:pPr>
            <a:endParaRPr lang="ja-JP" altLang="en-US" sz="180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・各問題ごとにクラスターを切り替える</a:t>
            </a:r>
          </a:p>
          <a:p>
            <a:pPr marL="0" indent="0">
              <a:buNone/>
            </a:pPr>
            <a:r>
              <a:rPr lang="ja-JP" altLang="en-US" sz="1800">
                <a:latin typeface="Meiryo UI" panose="020B0604030504040204" pitchFamily="34" charset="-128"/>
                <a:ea typeface="Meiryo UI" panose="020B0604030504040204" pitchFamily="34" charset="-128"/>
              </a:rPr>
              <a:t>　</a:t>
            </a:r>
            <a:r>
              <a:rPr lang="en-US" altLang="ja-JP" sz="1800" dirty="0" err="1">
                <a:latin typeface="Meiryo UI" panose="020B0604030504040204" pitchFamily="34" charset="-128"/>
                <a:ea typeface="Meiryo UI" panose="020B0604030504040204" pitchFamily="34" charset="-128"/>
              </a:rPr>
              <a:t>Kubectl</a:t>
            </a:r>
            <a:r>
              <a:rPr lang="ja-JP" altLang="en-US" sz="1800">
                <a:latin typeface="Meiryo UI" panose="020B0604030504040204" pitchFamily="34" charset="-128"/>
                <a:ea typeface="Meiryo UI" panose="020B0604030504040204" pitchFamily="34" charset="-128"/>
              </a:rPr>
              <a:t>もしくは</a:t>
            </a:r>
            <a:r>
              <a:rPr lang="en-US" altLang="ja-JP" sz="1800" dirty="0">
                <a:latin typeface="Meiryo UI" panose="020B0604030504040204" pitchFamily="34" charset="-128"/>
                <a:ea typeface="Meiryo UI" panose="020B0604030504040204" pitchFamily="34" charset="-128"/>
              </a:rPr>
              <a:t>manifest</a:t>
            </a:r>
            <a:r>
              <a:rPr lang="ja-JP" altLang="en-US" sz="1800">
                <a:latin typeface="Meiryo UI" panose="020B0604030504040204" pitchFamily="34" charset="-128"/>
                <a:ea typeface="Meiryo UI" panose="020B0604030504040204" pitchFamily="34" charset="-128"/>
              </a:rPr>
              <a:t>でリソースを作成</a:t>
            </a:r>
          </a:p>
          <a:p>
            <a:pPr marL="0" indent="0">
              <a:buNone/>
            </a:pPr>
            <a:r>
              <a:rPr lang="ja-JP" altLang="en-US" sz="1800">
                <a:latin typeface="Meiryo UI" panose="020B0604030504040204" pitchFamily="34" charset="-128"/>
                <a:ea typeface="Meiryo UI" panose="020B0604030504040204" pitchFamily="34" charset="-128"/>
              </a:rPr>
              <a:t>　指定されたディレクトリに</a:t>
            </a:r>
            <a:r>
              <a:rPr lang="en-US" altLang="ja-JP" sz="1800" dirty="0" err="1">
                <a:latin typeface="Meiryo UI" panose="020B0604030504040204" pitchFamily="34" charset="-128"/>
                <a:ea typeface="Meiryo UI" panose="020B0604030504040204" pitchFamily="34" charset="-128"/>
              </a:rPr>
              <a:t>yaml</a:t>
            </a:r>
            <a:r>
              <a:rPr lang="ja-JP" altLang="en-US" sz="1800">
                <a:latin typeface="Meiryo UI" panose="020B0604030504040204" pitchFamily="34" charset="-128"/>
                <a:ea typeface="Meiryo UI" panose="020B0604030504040204" pitchFamily="34" charset="-128"/>
              </a:rPr>
              <a:t>を保管もしくはファイルに出力</a:t>
            </a:r>
          </a:p>
        </p:txBody>
      </p:sp>
      <p:pic>
        <p:nvPicPr>
          <p:cNvPr id="4" name="図 3">
            <a:extLst>
              <a:ext uri="{FF2B5EF4-FFF2-40B4-BE49-F238E27FC236}">
                <a16:creationId xmlns:a16="http://schemas.microsoft.com/office/drawing/2014/main" id="{B1DF84C6-1937-A04A-8F78-B6B3BC7A5CCA}"/>
              </a:ext>
            </a:extLst>
          </p:cNvPr>
          <p:cNvPicPr>
            <a:picLocks noChangeAspect="1"/>
          </p:cNvPicPr>
          <p:nvPr/>
        </p:nvPicPr>
        <p:blipFill>
          <a:blip r:embed="rId3"/>
          <a:stretch>
            <a:fillRect/>
          </a:stretch>
        </p:blipFill>
        <p:spPr>
          <a:xfrm>
            <a:off x="4941311" y="1359258"/>
            <a:ext cx="3924877" cy="2501439"/>
          </a:xfrm>
          <a:prstGeom prst="rect">
            <a:avLst/>
          </a:prstGeom>
        </p:spPr>
      </p:pic>
      <p:sp>
        <p:nvSpPr>
          <p:cNvPr id="5" name="テキスト ボックス 4">
            <a:extLst>
              <a:ext uri="{FF2B5EF4-FFF2-40B4-BE49-F238E27FC236}">
                <a16:creationId xmlns:a16="http://schemas.microsoft.com/office/drawing/2014/main" id="{70FB5C38-1FD1-2042-868E-88941011EAB4}"/>
              </a:ext>
            </a:extLst>
          </p:cNvPr>
          <p:cNvSpPr txBox="1"/>
          <p:nvPr/>
        </p:nvSpPr>
        <p:spPr>
          <a:xfrm>
            <a:off x="6343382" y="3860697"/>
            <a:ext cx="2621230" cy="230832"/>
          </a:xfrm>
          <a:prstGeom prst="rect">
            <a:avLst/>
          </a:prstGeom>
          <a:noFill/>
        </p:spPr>
        <p:txBody>
          <a:bodyPr wrap="none" rtlCol="0">
            <a:spAutoFit/>
          </a:bodyPr>
          <a:lstStyle/>
          <a:p>
            <a:r>
              <a:rPr lang="ja-JP" altLang="en-US" sz="900">
                <a:solidFill>
                  <a:schemeClr val="tx1"/>
                </a:solidFill>
              </a:rPr>
              <a:t>引用：</a:t>
            </a:r>
            <a:r>
              <a:rPr lang="en-US" altLang="ja-JP" sz="900" dirty="0">
                <a:solidFill>
                  <a:schemeClr val="tx1"/>
                </a:solidFill>
                <a:hlinkClick r:id="rId4"/>
              </a:rPr>
              <a:t>Certified kubernetes Administrator Exam</a:t>
            </a:r>
            <a:endParaRPr lang="en-US" altLang="ja-JP" sz="900" dirty="0">
              <a:solidFill>
                <a:schemeClr val="tx1"/>
              </a:solidFill>
            </a:endParaRPr>
          </a:p>
        </p:txBody>
      </p:sp>
      <p:sp>
        <p:nvSpPr>
          <p:cNvPr id="6" name="角丸四角形 5">
            <a:extLst>
              <a:ext uri="{FF2B5EF4-FFF2-40B4-BE49-F238E27FC236}">
                <a16:creationId xmlns:a16="http://schemas.microsoft.com/office/drawing/2014/main" id="{260799F9-F2E0-6741-A1C6-8174158EA815}"/>
              </a:ext>
            </a:extLst>
          </p:cNvPr>
          <p:cNvSpPr/>
          <p:nvPr/>
        </p:nvSpPr>
        <p:spPr bwMode="auto">
          <a:xfrm>
            <a:off x="5267598" y="5285885"/>
            <a:ext cx="1605958" cy="377976"/>
          </a:xfrm>
          <a:prstGeom prst="roundRect">
            <a:avLst/>
          </a:prstGeom>
          <a:solidFill>
            <a:schemeClr val="accent1">
              <a:lumMod val="20000"/>
              <a:lumOff val="80000"/>
            </a:schemeClr>
          </a:solidFill>
          <a:ln>
            <a:solidFill>
              <a:srgbClr val="002060"/>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449263" rtl="0" eaLnBrk="1" fontAlgn="base" latinLnBrk="0" hangingPunct="1">
              <a:lnSpc>
                <a:spcPct val="90000"/>
              </a:lnSpc>
              <a:spcBef>
                <a:spcPct val="50000"/>
              </a:spcBef>
              <a:spcAft>
                <a:spcPct val="0"/>
              </a:spcAft>
              <a:buClr>
                <a:srgbClr val="000000"/>
              </a:buClr>
              <a:buSzPct val="100000"/>
              <a:buFont typeface="Times New Roman" pitchFamily="18" charset="0"/>
              <a:buNone/>
              <a:tabLst/>
            </a:pPr>
            <a:r>
              <a:rPr kumimoji="0" lang="en-US" altLang="ja-JP" sz="1800" i="0" u="none" strike="noStrike" cap="none" normalizeH="0" baseline="0" dirty="0">
                <a:ln>
                  <a:noFill/>
                </a:ln>
                <a:solidFill>
                  <a:schemeClr val="tx1"/>
                </a:solidFill>
                <a:effectLst/>
                <a:latin typeface="+mj-lt"/>
                <a:ea typeface="ＭＳ Ｐゴシック" pitchFamily="50" charset="-128"/>
                <a:cs typeface="Arial" charset="0"/>
              </a:rPr>
              <a:t>Base-node</a:t>
            </a:r>
            <a:endParaRPr kumimoji="0" lang="ja-JP" altLang="en-US" sz="1800" i="0" u="none" strike="noStrike" cap="none" normalizeH="0" baseline="0">
              <a:ln>
                <a:noFill/>
              </a:ln>
              <a:solidFill>
                <a:schemeClr val="tx1"/>
              </a:solidFill>
              <a:effectLst/>
              <a:latin typeface="+mj-lt"/>
              <a:ea typeface="ＭＳ Ｐゴシック" pitchFamily="50" charset="-128"/>
              <a:cs typeface="Arial" charset="0"/>
            </a:endParaRPr>
          </a:p>
        </p:txBody>
      </p:sp>
      <p:sp>
        <p:nvSpPr>
          <p:cNvPr id="7" name="角丸四角形 6">
            <a:extLst>
              <a:ext uri="{FF2B5EF4-FFF2-40B4-BE49-F238E27FC236}">
                <a16:creationId xmlns:a16="http://schemas.microsoft.com/office/drawing/2014/main" id="{47955F32-2C62-5B4D-AF14-57DD7B2F5B83}"/>
              </a:ext>
            </a:extLst>
          </p:cNvPr>
          <p:cNvSpPr/>
          <p:nvPr/>
        </p:nvSpPr>
        <p:spPr bwMode="auto">
          <a:xfrm>
            <a:off x="7329860" y="4820722"/>
            <a:ext cx="1368152" cy="37797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449263" rtl="0" eaLnBrk="1" fontAlgn="base" latinLnBrk="0" hangingPunct="1">
              <a:lnSpc>
                <a:spcPct val="90000"/>
              </a:lnSpc>
              <a:spcBef>
                <a:spcPct val="50000"/>
              </a:spcBef>
              <a:spcAft>
                <a:spcPct val="0"/>
              </a:spcAft>
              <a:buClr>
                <a:srgbClr val="000000"/>
              </a:buClr>
              <a:buSzPct val="100000"/>
              <a:buFont typeface="Times New Roman" pitchFamily="18" charset="0"/>
              <a:buNone/>
              <a:tabLst/>
            </a:pPr>
            <a:r>
              <a:rPr lang="en-US" altLang="ja-JP" sz="1800" dirty="0">
                <a:solidFill>
                  <a:schemeClr val="bg1"/>
                </a:solidFill>
                <a:latin typeface="+mj-lt"/>
                <a:ea typeface="ＭＳ Ｐゴシック" pitchFamily="50" charset="-128"/>
                <a:cs typeface="Arial" charset="0"/>
              </a:rPr>
              <a:t>bk</a:t>
            </a:r>
            <a:r>
              <a:rPr kumimoji="0" lang="en-US" altLang="ja-JP" sz="1800" i="0" u="none" strike="noStrike" cap="none" normalizeH="0" baseline="0" dirty="0">
                <a:ln>
                  <a:noFill/>
                </a:ln>
                <a:solidFill>
                  <a:schemeClr val="bg1"/>
                </a:solidFill>
                <a:effectLst/>
                <a:latin typeface="+mj-lt"/>
                <a:ea typeface="ＭＳ Ｐゴシック" pitchFamily="50" charset="-128"/>
                <a:cs typeface="Arial" charset="0"/>
              </a:rPr>
              <a:t>8s</a:t>
            </a:r>
            <a:endParaRPr kumimoji="0" lang="ja-JP" altLang="en-US" sz="1800" i="0" u="none" strike="noStrike" cap="none" normalizeH="0" baseline="0">
              <a:ln>
                <a:noFill/>
              </a:ln>
              <a:solidFill>
                <a:schemeClr val="bg1"/>
              </a:solidFill>
              <a:effectLst/>
              <a:latin typeface="+mj-lt"/>
              <a:ea typeface="ＭＳ Ｐゴシック" pitchFamily="50" charset="-128"/>
              <a:cs typeface="Arial" charset="0"/>
            </a:endParaRPr>
          </a:p>
        </p:txBody>
      </p:sp>
      <p:sp>
        <p:nvSpPr>
          <p:cNvPr id="8" name="角丸四角形 7">
            <a:extLst>
              <a:ext uri="{FF2B5EF4-FFF2-40B4-BE49-F238E27FC236}">
                <a16:creationId xmlns:a16="http://schemas.microsoft.com/office/drawing/2014/main" id="{FA5B46E3-1EFC-1D47-AD1A-DF8E1149CA0E}"/>
              </a:ext>
            </a:extLst>
          </p:cNvPr>
          <p:cNvSpPr/>
          <p:nvPr/>
        </p:nvSpPr>
        <p:spPr bwMode="auto">
          <a:xfrm>
            <a:off x="7329860" y="4291757"/>
            <a:ext cx="1368152" cy="377976"/>
          </a:xfrm>
          <a:prstGeom prst="roundRect">
            <a:avLst/>
          </a:prstGeom>
          <a:solidFill>
            <a:schemeClr val="accent2"/>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449263" rtl="0" eaLnBrk="1" fontAlgn="base" latinLnBrk="0" hangingPunct="1">
              <a:lnSpc>
                <a:spcPct val="90000"/>
              </a:lnSpc>
              <a:spcBef>
                <a:spcPct val="50000"/>
              </a:spcBef>
              <a:spcAft>
                <a:spcPct val="0"/>
              </a:spcAft>
              <a:buClr>
                <a:srgbClr val="000000"/>
              </a:buClr>
              <a:buSzPct val="100000"/>
              <a:buFont typeface="Times New Roman" pitchFamily="18" charset="0"/>
              <a:buNone/>
              <a:tabLst/>
            </a:pPr>
            <a:r>
              <a:rPr lang="en-US" altLang="ja-JP" sz="1800" dirty="0">
                <a:solidFill>
                  <a:schemeClr val="bg1"/>
                </a:solidFill>
                <a:latin typeface="+mj-lt"/>
                <a:ea typeface="ＭＳ Ｐゴシック" pitchFamily="50" charset="-128"/>
                <a:cs typeface="Arial" charset="0"/>
              </a:rPr>
              <a:t>k8s</a:t>
            </a:r>
            <a:endParaRPr kumimoji="0" lang="ja-JP" altLang="en-US" sz="1800" i="0" u="none" strike="noStrike" cap="none" normalizeH="0" baseline="0">
              <a:ln>
                <a:noFill/>
              </a:ln>
              <a:solidFill>
                <a:schemeClr val="bg1"/>
              </a:solidFill>
              <a:effectLst/>
              <a:latin typeface="+mj-lt"/>
              <a:ea typeface="ＭＳ Ｐゴシック" pitchFamily="50" charset="-128"/>
              <a:cs typeface="Arial" charset="0"/>
            </a:endParaRPr>
          </a:p>
        </p:txBody>
      </p:sp>
      <p:sp>
        <p:nvSpPr>
          <p:cNvPr id="9" name="角丸四角形 8">
            <a:extLst>
              <a:ext uri="{FF2B5EF4-FFF2-40B4-BE49-F238E27FC236}">
                <a16:creationId xmlns:a16="http://schemas.microsoft.com/office/drawing/2014/main" id="{B78FD279-5F3B-5B47-A59F-2CCA384B56AA}"/>
              </a:ext>
            </a:extLst>
          </p:cNvPr>
          <p:cNvSpPr/>
          <p:nvPr/>
        </p:nvSpPr>
        <p:spPr bwMode="auto">
          <a:xfrm>
            <a:off x="7329860" y="5376899"/>
            <a:ext cx="1368152" cy="377976"/>
          </a:xfrm>
          <a:prstGeom prst="round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449263" rtl="0" eaLnBrk="1" fontAlgn="base" latinLnBrk="0" hangingPunct="1">
              <a:lnSpc>
                <a:spcPct val="90000"/>
              </a:lnSpc>
              <a:spcBef>
                <a:spcPct val="50000"/>
              </a:spcBef>
              <a:spcAft>
                <a:spcPct val="0"/>
              </a:spcAft>
              <a:buClr>
                <a:srgbClr val="000000"/>
              </a:buClr>
              <a:buSzPct val="100000"/>
              <a:buFont typeface="Times New Roman" pitchFamily="18" charset="0"/>
              <a:buNone/>
              <a:tabLst/>
            </a:pPr>
            <a:r>
              <a:rPr kumimoji="0" lang="en-US" altLang="ja-JP" sz="1800" i="0" u="none" strike="noStrike" cap="none" normalizeH="0" baseline="0" dirty="0">
                <a:ln>
                  <a:noFill/>
                </a:ln>
                <a:solidFill>
                  <a:schemeClr val="bg1"/>
                </a:solidFill>
                <a:effectLst/>
                <a:latin typeface="+mj-lt"/>
                <a:ea typeface="ＭＳ Ｐゴシック" pitchFamily="50" charset="-128"/>
                <a:cs typeface="Arial" charset="0"/>
              </a:rPr>
              <a:t>hk8s</a:t>
            </a:r>
            <a:endParaRPr kumimoji="0" lang="ja-JP" altLang="en-US" sz="1800" i="0" u="none" strike="noStrike" cap="none" normalizeH="0" baseline="0">
              <a:ln>
                <a:noFill/>
              </a:ln>
              <a:solidFill>
                <a:schemeClr val="bg1"/>
              </a:solidFill>
              <a:effectLst/>
              <a:latin typeface="+mj-lt"/>
              <a:ea typeface="ＭＳ Ｐゴシック" pitchFamily="50" charset="-128"/>
              <a:cs typeface="Arial" charset="0"/>
            </a:endParaRPr>
          </a:p>
        </p:txBody>
      </p:sp>
      <p:sp>
        <p:nvSpPr>
          <p:cNvPr id="10" name="角丸四角形 9">
            <a:extLst>
              <a:ext uri="{FF2B5EF4-FFF2-40B4-BE49-F238E27FC236}">
                <a16:creationId xmlns:a16="http://schemas.microsoft.com/office/drawing/2014/main" id="{5FF38E6A-2D0A-E441-9C62-BF4D94EDF08C}"/>
              </a:ext>
            </a:extLst>
          </p:cNvPr>
          <p:cNvSpPr/>
          <p:nvPr/>
        </p:nvSpPr>
        <p:spPr bwMode="auto">
          <a:xfrm>
            <a:off x="7329860" y="5933076"/>
            <a:ext cx="1368152" cy="377976"/>
          </a:xfrm>
          <a:prstGeom prst="roundRect">
            <a:avLst/>
          </a:prstGeom>
          <a:solidFill>
            <a:srgbClr val="FF9300"/>
          </a:solidFill>
          <a:ln>
            <a:noFill/>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449263" rtl="0" eaLnBrk="1" fontAlgn="base" latinLnBrk="0" hangingPunct="1">
              <a:lnSpc>
                <a:spcPct val="90000"/>
              </a:lnSpc>
              <a:spcBef>
                <a:spcPct val="50000"/>
              </a:spcBef>
              <a:spcAft>
                <a:spcPct val="0"/>
              </a:spcAft>
              <a:buClr>
                <a:srgbClr val="000000"/>
              </a:buClr>
              <a:buSzPct val="100000"/>
              <a:buFont typeface="Times New Roman" pitchFamily="18" charset="0"/>
              <a:buNone/>
              <a:tabLst/>
            </a:pPr>
            <a:r>
              <a:rPr kumimoji="0" lang="en-US" altLang="ja-JP" sz="1800" i="0" u="none" strike="noStrike" cap="none" normalizeH="0" baseline="0" dirty="0">
                <a:ln>
                  <a:noFill/>
                </a:ln>
                <a:solidFill>
                  <a:schemeClr val="bg1"/>
                </a:solidFill>
                <a:effectLst/>
                <a:latin typeface="+mj-lt"/>
                <a:ea typeface="ＭＳ Ｐゴシック" pitchFamily="50" charset="-128"/>
                <a:cs typeface="Arial" charset="0"/>
              </a:rPr>
              <a:t>wk8s</a:t>
            </a:r>
            <a:endParaRPr kumimoji="0" lang="ja-JP" altLang="en-US" sz="1800" i="0" u="none" strike="noStrike" cap="none" normalizeH="0" baseline="0">
              <a:ln>
                <a:noFill/>
              </a:ln>
              <a:solidFill>
                <a:schemeClr val="bg1"/>
              </a:solidFill>
              <a:effectLst/>
              <a:latin typeface="+mj-lt"/>
              <a:ea typeface="ＭＳ Ｐゴシック" pitchFamily="50" charset="-128"/>
              <a:cs typeface="Arial" charset="0"/>
            </a:endParaRPr>
          </a:p>
        </p:txBody>
      </p:sp>
      <p:cxnSp>
        <p:nvCxnSpPr>
          <p:cNvPr id="11" name="直線矢印コネクタ 10">
            <a:extLst>
              <a:ext uri="{FF2B5EF4-FFF2-40B4-BE49-F238E27FC236}">
                <a16:creationId xmlns:a16="http://schemas.microsoft.com/office/drawing/2014/main" id="{81F84963-3335-5843-A1D2-D8419BA97286}"/>
              </a:ext>
            </a:extLst>
          </p:cNvPr>
          <p:cNvCxnSpPr>
            <a:stCxn id="6" idx="3"/>
            <a:endCxn id="8" idx="1"/>
          </p:cNvCxnSpPr>
          <p:nvPr/>
        </p:nvCxnSpPr>
        <p:spPr bwMode="auto">
          <a:xfrm flipV="1">
            <a:off x="6873556" y="4480745"/>
            <a:ext cx="456304" cy="994128"/>
          </a:xfrm>
          <a:prstGeom prst="straightConnector1">
            <a:avLst/>
          </a:prstGeom>
          <a:noFill/>
          <a:ln w="38100" cap="flat" cmpd="sng" algn="ctr">
            <a:solidFill>
              <a:schemeClr val="accent2"/>
            </a:solidFill>
            <a:prstDash val="solid"/>
            <a:round/>
            <a:headEnd type="none" w="med" len="med"/>
            <a:tailEnd type="triangle"/>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849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FB151-2A00-A94D-82EB-07E0056DF37B}"/>
              </a:ext>
            </a:extLst>
          </p:cNvPr>
          <p:cNvSpPr>
            <a:spLocks noGrp="1"/>
          </p:cNvSpPr>
          <p:nvPr>
            <p:ph type="title"/>
          </p:nvPr>
        </p:nvSpPr>
        <p:spPr/>
        <p:txBody>
          <a:bodyPr/>
          <a:lstStyle/>
          <a:p>
            <a:r>
              <a:rPr lang="ja-JP" altLang="en-US"/>
              <a:t>試験当日の流れ</a:t>
            </a:r>
            <a:endParaRPr kumimoji="1" lang="ja-JP" altLang="en-US"/>
          </a:p>
        </p:txBody>
      </p:sp>
      <p:sp>
        <p:nvSpPr>
          <p:cNvPr id="3" name="コンテンツ プレースホルダー 2">
            <a:extLst>
              <a:ext uri="{FF2B5EF4-FFF2-40B4-BE49-F238E27FC236}">
                <a16:creationId xmlns:a16="http://schemas.microsoft.com/office/drawing/2014/main" id="{F82F576A-D67A-7144-BB13-4A7F1629D014}"/>
              </a:ext>
            </a:extLst>
          </p:cNvPr>
          <p:cNvSpPr>
            <a:spLocks noGrp="1"/>
          </p:cNvSpPr>
          <p:nvPr>
            <p:ph idx="1"/>
          </p:nvPr>
        </p:nvSpPr>
        <p:spPr>
          <a:xfrm>
            <a:off x="179388" y="627788"/>
            <a:ext cx="8686800" cy="6114324"/>
          </a:xfrm>
        </p:spPr>
        <p:txBody>
          <a:bodyPr/>
          <a:lstStyle/>
          <a:p>
            <a:pPr marL="0" indent="0">
              <a:buNone/>
            </a:pPr>
            <a:r>
              <a:rPr kumimoji="1" lang="ja-JP" altLang="en-US" sz="2200" b="1" u="sng"/>
              <a:t>◆反省点</a:t>
            </a:r>
            <a:endParaRPr kumimoji="1" lang="en-US" altLang="ja-JP" sz="2200" b="1" u="sng" dirty="0"/>
          </a:p>
          <a:p>
            <a:pPr marL="0" indent="0">
              <a:buNone/>
            </a:pPr>
            <a:r>
              <a:rPr lang="ja-JP" altLang="en-US" sz="1800">
                <a:latin typeface="Meiryo UI" panose="020B0604030504040204" pitchFamily="34" charset="-128"/>
                <a:ea typeface="Meiryo UI" panose="020B0604030504040204" pitchFamily="34" charset="-128"/>
              </a:rPr>
              <a:t>・</a:t>
            </a:r>
            <a:r>
              <a:rPr lang="en-US" altLang="ja-JP" sz="1800" b="1" dirty="0">
                <a:latin typeface="Meiryo UI" panose="020B0604030504040204" pitchFamily="34" charset="-128"/>
                <a:ea typeface="Meiryo UI" panose="020B0604030504040204" pitchFamily="34" charset="-128"/>
              </a:rPr>
              <a:t>CKA</a:t>
            </a:r>
          </a:p>
          <a:p>
            <a:pPr marL="346075" lvl="1" indent="0">
              <a:buNone/>
            </a:pPr>
            <a:r>
              <a:rPr lang="ja-JP" altLang="en-US" sz="1800">
                <a:latin typeface="Meiryo UI" panose="020B0604030504040204" pitchFamily="34" charset="-128"/>
                <a:ea typeface="Meiryo UI" panose="020B0604030504040204" pitchFamily="34" charset="-128"/>
              </a:rPr>
              <a:t>トラブルシューティングの練習が足りなかった。</a:t>
            </a:r>
            <a:r>
              <a:rPr lang="en-US" altLang="ja-JP" sz="1800" dirty="0">
                <a:latin typeface="Meiryo UI" panose="020B0604030504040204" pitchFamily="34" charset="-128"/>
                <a:ea typeface="Meiryo UI" panose="020B0604030504040204" pitchFamily="34" charset="-128"/>
              </a:rPr>
              <a:t>k8s</a:t>
            </a:r>
            <a:r>
              <a:rPr lang="ja-JP" altLang="en-US" sz="1800">
                <a:latin typeface="Meiryo UI" panose="020B0604030504040204" pitchFamily="34" charset="-128"/>
                <a:ea typeface="Meiryo UI" panose="020B0604030504040204" pitchFamily="34" charset="-128"/>
              </a:rPr>
              <a:t>の</a:t>
            </a:r>
            <a:r>
              <a:rPr lang="en-US" altLang="ja-JP" sz="1800" dirty="0">
                <a:latin typeface="Meiryo UI" panose="020B0604030504040204" pitchFamily="34" charset="-128"/>
                <a:ea typeface="Meiryo UI" panose="020B0604030504040204" pitchFamily="34" charset="-128"/>
              </a:rPr>
              <a:t>docs</a:t>
            </a:r>
            <a:r>
              <a:rPr lang="ja-JP" altLang="en-US" sz="1800">
                <a:latin typeface="Meiryo UI" panose="020B0604030504040204" pitchFamily="34" charset="-128"/>
                <a:ea typeface="Meiryo UI" panose="020B0604030504040204" pitchFamily="34" charset="-128"/>
              </a:rPr>
              <a:t>だけだと上手くいく例ばかりなので</a:t>
            </a:r>
            <a:endParaRPr lang="en-US" altLang="ja-JP" sz="1800" dirty="0">
              <a:latin typeface="Meiryo UI" panose="020B0604030504040204" pitchFamily="34" charset="-128"/>
              <a:ea typeface="Meiryo UI" panose="020B0604030504040204" pitchFamily="34" charset="-128"/>
            </a:endParaRPr>
          </a:p>
          <a:p>
            <a:pPr marL="346075" lvl="1" indent="0">
              <a:buNone/>
            </a:pPr>
            <a:r>
              <a:rPr lang="en-US" altLang="ja-JP" sz="1800" dirty="0">
                <a:latin typeface="Meiryo UI" panose="020B0604030504040204" pitchFamily="34" charset="-128"/>
                <a:ea typeface="Meiryo UI" panose="020B0604030504040204" pitchFamily="34" charset="-128"/>
              </a:rPr>
              <a:t>k8s</a:t>
            </a:r>
            <a:r>
              <a:rPr lang="ja-JP" altLang="en-US" sz="1800">
                <a:latin typeface="Meiryo UI" panose="020B0604030504040204" pitchFamily="34" charset="-128"/>
                <a:ea typeface="Meiryo UI" panose="020B0604030504040204" pitchFamily="34" charset="-128"/>
              </a:rPr>
              <a:t>クラスター構築の知識が足りなかった。各コンポーネントの連携など。</a:t>
            </a:r>
            <a:r>
              <a:rPr lang="en-US" altLang="ja-JP" sz="1800" dirty="0">
                <a:latin typeface="Meiryo UI" panose="020B0604030504040204" pitchFamily="34" charset="-128"/>
                <a:ea typeface="Meiryo UI" panose="020B0604030504040204" pitchFamily="34" charset="-128"/>
              </a:rPr>
              <a:t>The </a:t>
            </a:r>
            <a:r>
              <a:rPr lang="en-US" altLang="ja-JP" sz="1800" dirty="0" err="1">
                <a:latin typeface="Meiryo UI" panose="020B0604030504040204" pitchFamily="34" charset="-128"/>
                <a:ea typeface="Meiryo UI" panose="020B0604030504040204" pitchFamily="34" charset="-128"/>
              </a:rPr>
              <a:t>Hardway</a:t>
            </a:r>
            <a:r>
              <a:rPr lang="ja-JP" altLang="en-US" sz="1800">
                <a:latin typeface="Meiryo UI" panose="020B0604030504040204" pitchFamily="34" charset="-128"/>
                <a:ea typeface="Meiryo UI" panose="020B0604030504040204" pitchFamily="34" charset="-128"/>
              </a:rPr>
              <a:t>は目を通すだけでも実施すべし</a:t>
            </a:r>
            <a:endParaRPr lang="en-US" altLang="ja-JP" sz="1800" dirty="0">
              <a:latin typeface="Meiryo UI" panose="020B0604030504040204" pitchFamily="34" charset="-128"/>
              <a:ea typeface="Meiryo UI" panose="020B0604030504040204" pitchFamily="34" charset="-128"/>
            </a:endParaRPr>
          </a:p>
          <a:p>
            <a:pPr marL="346075" lvl="1" indent="0">
              <a:buNone/>
            </a:pPr>
            <a:r>
              <a:rPr lang="en-US" altLang="ja-JP" sz="1800" dirty="0" err="1">
                <a:latin typeface="Meiryo UI" panose="020B0604030504040204" pitchFamily="34" charset="-128"/>
                <a:ea typeface="Meiryo UI" panose="020B0604030504040204" pitchFamily="34" charset="-128"/>
              </a:rPr>
              <a:t>kubelet</a:t>
            </a:r>
            <a:r>
              <a:rPr lang="en-US" altLang="ja-JP" sz="1800" dirty="0">
                <a:latin typeface="Meiryo UI" panose="020B0604030504040204" pitchFamily="34" charset="-128"/>
                <a:ea typeface="Meiryo UI" panose="020B0604030504040204" pitchFamily="34" charset="-128"/>
              </a:rPr>
              <a:t>/docker/</a:t>
            </a:r>
            <a:r>
              <a:rPr lang="en-US" altLang="ja-JP" sz="1800" dirty="0" err="1">
                <a:latin typeface="Meiryo UI" panose="020B0604030504040204" pitchFamily="34" charset="-128"/>
                <a:ea typeface="Meiryo UI" panose="020B0604030504040204" pitchFamily="34" charset="-128"/>
              </a:rPr>
              <a:t>kubeadm</a:t>
            </a:r>
            <a:r>
              <a:rPr lang="ja-JP" altLang="en-US" sz="1800">
                <a:latin typeface="Meiryo UI" panose="020B0604030504040204" pitchFamily="34" charset="-128"/>
                <a:ea typeface="Meiryo UI" panose="020B0604030504040204" pitchFamily="34" charset="-128"/>
              </a:rPr>
              <a:t>などの</a:t>
            </a:r>
            <a:r>
              <a:rPr lang="en-US" altLang="ja-JP" sz="1800" dirty="0">
                <a:latin typeface="Meiryo UI" panose="020B0604030504040204" pitchFamily="34" charset="-128"/>
                <a:ea typeface="Meiryo UI" panose="020B0604030504040204" pitchFamily="34" charset="-128"/>
              </a:rPr>
              <a:t>conf</a:t>
            </a:r>
            <a:r>
              <a:rPr lang="ja-JP" altLang="en-US" sz="1800">
                <a:latin typeface="Meiryo UI" panose="020B0604030504040204" pitchFamily="34" charset="-128"/>
                <a:ea typeface="Meiryo UI" panose="020B0604030504040204" pitchFamily="34" charset="-128"/>
              </a:rPr>
              <a:t>がどこにあるのか覚えておく</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回答時にコピペミスに注意。</a:t>
            </a:r>
            <a:r>
              <a:rPr lang="en-US" altLang="ja-JP" sz="1800" dirty="0">
                <a:latin typeface="Meiryo UI" panose="020B0604030504040204" pitchFamily="34" charset="-128"/>
                <a:ea typeface="Meiryo UI" panose="020B0604030504040204" pitchFamily="34" charset="-128"/>
              </a:rPr>
              <a:t>Pod</a:t>
            </a:r>
            <a:r>
              <a:rPr lang="ja-JP" altLang="en-US" sz="1800">
                <a:latin typeface="Meiryo UI" panose="020B0604030504040204" pitchFamily="34" charset="-128"/>
                <a:ea typeface="Meiryo UI" panose="020B0604030504040204" pitchFamily="34" charset="-128"/>
              </a:rPr>
              <a:t>名だけ抜き出すはずが、出力リダイレクトしちゃったり</a:t>
            </a:r>
            <a:r>
              <a:rPr lang="en-US" altLang="ja-JP" sz="1800" dirty="0">
                <a:latin typeface="Meiryo UI" panose="020B0604030504040204" pitchFamily="34" charset="-128"/>
                <a:ea typeface="Meiryo UI" panose="020B0604030504040204" pitchFamily="34" charset="-128"/>
              </a:rPr>
              <a:t>…</a:t>
            </a:r>
          </a:p>
          <a:p>
            <a:pPr marL="346075" lvl="1" indent="0">
              <a:buNone/>
            </a:pPr>
            <a:r>
              <a:rPr lang="en-US" altLang="ja-JP" sz="1800" dirty="0">
                <a:latin typeface="Meiryo UI" panose="020B0604030504040204" pitchFamily="34" charset="-128"/>
                <a:ea typeface="Meiryo UI" panose="020B0604030504040204" pitchFamily="34" charset="-128"/>
              </a:rPr>
              <a:t>chrome</a:t>
            </a:r>
            <a:r>
              <a:rPr lang="ja-JP" altLang="en-US" sz="1800">
                <a:latin typeface="Meiryo UI" panose="020B0604030504040204" pitchFamily="34" charset="-128"/>
                <a:ea typeface="Meiryo UI" panose="020B0604030504040204" pitchFamily="34" charset="-128"/>
              </a:rPr>
              <a:t>の閲覧履歴を利用してどんな問題が出たか試験後にダンプしよう</a:t>
            </a:r>
            <a:endParaRPr lang="en-US" altLang="ja-JP" sz="1800" dirty="0">
              <a:latin typeface="Meiryo UI" panose="020B0604030504040204" pitchFamily="34" charset="-128"/>
              <a:ea typeface="Meiryo UI" panose="020B0604030504040204" pitchFamily="34" charset="-128"/>
            </a:endParaRPr>
          </a:p>
          <a:p>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a:latin typeface="Meiryo UI" panose="020B0604030504040204" pitchFamily="34" charset="-128"/>
                <a:ea typeface="Meiryo UI" panose="020B0604030504040204" pitchFamily="34" charset="-128"/>
              </a:rPr>
              <a:t>・</a:t>
            </a:r>
            <a:r>
              <a:rPr lang="en-US" altLang="ja-JP" sz="1800" b="1" dirty="0">
                <a:latin typeface="Meiryo UI" panose="020B0604030504040204" pitchFamily="34" charset="-128"/>
                <a:ea typeface="Meiryo UI" panose="020B0604030504040204" pitchFamily="34" charset="-128"/>
              </a:rPr>
              <a:t>CKAD</a:t>
            </a:r>
          </a:p>
          <a:p>
            <a:pPr marL="346075" lvl="1" indent="0">
              <a:buNone/>
            </a:pPr>
            <a:r>
              <a:rPr lang="en-US" altLang="ja-JP" sz="1800" dirty="0">
                <a:latin typeface="Meiryo UI" panose="020B0604030504040204" pitchFamily="34" charset="-128"/>
                <a:ea typeface="Meiryo UI" panose="020B0604030504040204" pitchFamily="34" charset="-128"/>
              </a:rPr>
              <a:t>CKA</a:t>
            </a:r>
            <a:r>
              <a:rPr lang="ja-JP" altLang="en-US" sz="1800">
                <a:latin typeface="Meiryo UI" panose="020B0604030504040204" pitchFamily="34" charset="-128"/>
                <a:ea typeface="Meiryo UI" panose="020B0604030504040204" pitchFamily="34" charset="-128"/>
              </a:rPr>
              <a:t>より時間配分がシビア。じっくり読めば分かるんだけど</a:t>
            </a:r>
            <a:r>
              <a:rPr lang="en-US" altLang="ja-JP" sz="1800" dirty="0">
                <a:latin typeface="Meiryo UI" panose="020B0604030504040204" pitchFamily="34" charset="-128"/>
                <a:ea typeface="Meiryo UI" panose="020B0604030504040204" pitchFamily="34" charset="-128"/>
              </a:rPr>
              <a:t>…</a:t>
            </a:r>
            <a:r>
              <a:rPr lang="ja-JP" altLang="en-US" sz="1800">
                <a:latin typeface="Meiryo UI" panose="020B0604030504040204" pitchFamily="34" charset="-128"/>
                <a:ea typeface="Meiryo UI" panose="020B0604030504040204" pitchFamily="34" charset="-128"/>
              </a:rPr>
              <a:t>という</a:t>
            </a:r>
            <a:r>
              <a:rPr lang="en-US" altLang="ja-JP" sz="1800" dirty="0">
                <a:latin typeface="Meiryo UI" panose="020B0604030504040204" pitchFamily="34" charset="-128"/>
                <a:ea typeface="Meiryo UI" panose="020B0604030504040204" pitchFamily="34" charset="-128"/>
              </a:rPr>
              <a:t>TOEIC</a:t>
            </a:r>
            <a:r>
              <a:rPr lang="ja-JP" altLang="en-US" sz="1800">
                <a:latin typeface="Meiryo UI" panose="020B0604030504040204" pitchFamily="34" charset="-128"/>
                <a:ea typeface="Meiryo UI" panose="020B0604030504040204" pitchFamily="34" charset="-128"/>
              </a:rPr>
              <a:t>的な問題が多い</a:t>
            </a:r>
            <a:endParaRPr lang="en-US" altLang="ja-JP" sz="1800" dirty="0">
              <a:latin typeface="Meiryo UI" panose="020B0604030504040204" pitchFamily="34" charset="-128"/>
              <a:ea typeface="Meiryo UI" panose="020B0604030504040204" pitchFamily="34" charset="-128"/>
            </a:endParaRPr>
          </a:p>
          <a:p>
            <a:pPr marL="346075" lvl="1" indent="0">
              <a:buNone/>
            </a:pPr>
            <a:endParaRPr lang="en-US" altLang="ja-JP" sz="900" dirty="0">
              <a:latin typeface="Meiryo UI" panose="020B0604030504040204" pitchFamily="34" charset="-128"/>
              <a:ea typeface="Meiryo UI" panose="020B0604030504040204" pitchFamily="34" charset="-128"/>
            </a:endParaRPr>
          </a:p>
          <a:p>
            <a:pPr marL="346075" lvl="1" indent="0">
              <a:buNone/>
            </a:pPr>
            <a:r>
              <a:rPr lang="en-US" altLang="ja-JP" sz="1800" dirty="0" err="1">
                <a:latin typeface="Meiryo UI" panose="020B0604030504040204" pitchFamily="34" charset="-128"/>
                <a:ea typeface="Meiryo UI" panose="020B0604030504040204" pitchFamily="34" charset="-128"/>
              </a:rPr>
              <a:t>kubectl</a:t>
            </a:r>
            <a:r>
              <a:rPr lang="ja-JP" altLang="en-US" sz="1800">
                <a:latin typeface="Meiryo UI" panose="020B0604030504040204" pitchFamily="34" charset="-128"/>
                <a:ea typeface="Meiryo UI" panose="020B0604030504040204" pitchFamily="34" charset="-128"/>
              </a:rPr>
              <a:t>と公式ドキュメントからのコピペでいかに早く解答できるかが重要</a:t>
            </a:r>
          </a:p>
          <a:p>
            <a:pPr marL="346075" lvl="1" indent="0">
              <a:buNone/>
            </a:pPr>
            <a:r>
              <a:rPr lang="en-US" altLang="ja-JP" sz="1800" dirty="0" err="1">
                <a:latin typeface="Meiryo UI" panose="020B0604030504040204" pitchFamily="34" charset="-128"/>
                <a:ea typeface="Meiryo UI" panose="020B0604030504040204" pitchFamily="34" charset="-128"/>
              </a:rPr>
              <a:t>kubectl</a:t>
            </a:r>
            <a:r>
              <a:rPr lang="ja-JP" altLang="en-US" sz="1800">
                <a:latin typeface="Meiryo UI" panose="020B0604030504040204" pitchFamily="34" charset="-128"/>
                <a:ea typeface="Meiryo UI" panose="020B0604030504040204" pitchFamily="34" charset="-128"/>
              </a:rPr>
              <a:t>だけでいけるところまでいく訓練をしておくべし。公式ドキュメントから探している時間はないので、ただのコピペ元として使う程度に留めておく</a:t>
            </a:r>
          </a:p>
          <a:p>
            <a:pPr marL="346075" lvl="1" indent="0">
              <a:buNone/>
            </a:pPr>
            <a:r>
              <a:rPr lang="ja-JP" altLang="en-US" sz="1800">
                <a:latin typeface="Meiryo UI" panose="020B0604030504040204" pitchFamily="34" charset="-128"/>
                <a:ea typeface="Meiryo UI" panose="020B0604030504040204" pitchFamily="34" charset="-128"/>
              </a:rPr>
              <a:t>リソースなどを作成した後は最低限の確認を実施する。</a:t>
            </a:r>
          </a:p>
          <a:p>
            <a:pPr marL="346075" lvl="1" indent="0">
              <a:buNone/>
            </a:pPr>
            <a:endParaRPr lang="en-US" altLang="ja-JP" sz="9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点数が低いわりに時間がかかりそうな問題は飛ばして、比較的高得点の問題から回答して行くのがベター。</a:t>
            </a:r>
            <a:endParaRPr lang="en-US" altLang="ja-JP"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231394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80DD58-56E0-494B-BD9F-7883B81C9202}"/>
              </a:ext>
            </a:extLst>
          </p:cNvPr>
          <p:cNvSpPr>
            <a:spLocks noGrp="1"/>
          </p:cNvSpPr>
          <p:nvPr>
            <p:ph type="title"/>
          </p:nvPr>
        </p:nvSpPr>
        <p:spPr/>
        <p:txBody>
          <a:bodyPr/>
          <a:lstStyle/>
          <a:p>
            <a:r>
              <a:rPr kumimoji="1" lang="ja-JP" altLang="en-US"/>
              <a:t>おわりに</a:t>
            </a:r>
          </a:p>
        </p:txBody>
      </p:sp>
      <p:sp>
        <p:nvSpPr>
          <p:cNvPr id="4" name="コンテンツ プレースホルダー 2">
            <a:extLst>
              <a:ext uri="{FF2B5EF4-FFF2-40B4-BE49-F238E27FC236}">
                <a16:creationId xmlns:a16="http://schemas.microsoft.com/office/drawing/2014/main" id="{97DF2E3A-AC6C-E346-B45B-6848576FB7A3}"/>
              </a:ext>
            </a:extLst>
          </p:cNvPr>
          <p:cNvSpPr>
            <a:spLocks noGrp="1"/>
          </p:cNvSpPr>
          <p:nvPr>
            <p:ph idx="1"/>
          </p:nvPr>
        </p:nvSpPr>
        <p:spPr>
          <a:xfrm>
            <a:off x="179388" y="627788"/>
            <a:ext cx="8686800" cy="6114324"/>
          </a:xfrm>
        </p:spPr>
        <p:txBody>
          <a:bodyPr/>
          <a:lstStyle/>
          <a:p>
            <a:pPr marL="0" indent="0">
              <a:buNone/>
            </a:pPr>
            <a:r>
              <a:rPr lang="ja-JP" altLang="en-US" sz="1800" b="1">
                <a:latin typeface="Meiryo UI" panose="020B0604030504040204" pitchFamily="34" charset="-128"/>
                <a:ea typeface="Meiryo UI" panose="020B0604030504040204" pitchFamily="34" charset="-128"/>
              </a:rPr>
              <a:t>・</a:t>
            </a:r>
            <a:r>
              <a:rPr lang="en-US" altLang="ja-JP" sz="1800" b="1" dirty="0">
                <a:latin typeface="Meiryo UI" panose="020B0604030504040204" pitchFamily="34" charset="-128"/>
                <a:ea typeface="Meiryo UI" panose="020B0604030504040204" pitchFamily="34" charset="-128"/>
              </a:rPr>
              <a:t>CKA/CKAD</a:t>
            </a:r>
            <a:r>
              <a:rPr lang="ja-JP" altLang="en-US" sz="1800" b="1">
                <a:latin typeface="Meiryo UI" panose="020B0604030504040204" pitchFamily="34" charset="-128"/>
                <a:ea typeface="Meiryo UI" panose="020B0604030504040204" pitchFamily="34" charset="-128"/>
              </a:rPr>
              <a:t>を取ったあと</a:t>
            </a:r>
            <a:endParaRPr lang="en-US" altLang="ja-JP" sz="1800" b="1" dirty="0">
              <a:latin typeface="Meiryo UI" panose="020B0604030504040204" pitchFamily="34" charset="-128"/>
              <a:ea typeface="Meiryo UI" panose="020B0604030504040204" pitchFamily="34" charset="-128"/>
            </a:endParaRPr>
          </a:p>
          <a:p>
            <a:pPr marL="346075" lvl="1" indent="0">
              <a:buNone/>
            </a:pPr>
            <a:r>
              <a:rPr lang="en-US" altLang="ja-JP" sz="1800" dirty="0">
                <a:latin typeface="Meiryo UI" panose="020B0604030504040204" pitchFamily="34" charset="-128"/>
                <a:ea typeface="Meiryo UI" panose="020B0604030504040204" pitchFamily="34" charset="-128"/>
              </a:rPr>
              <a:t>CKA/CKAD</a:t>
            </a:r>
            <a:r>
              <a:rPr lang="ja-JP" altLang="en-US" sz="1800">
                <a:latin typeface="Meiryo UI" panose="020B0604030504040204" pitchFamily="34" charset="-128"/>
                <a:ea typeface="Meiryo UI" panose="020B0604030504040204" pitchFamily="34" charset="-128"/>
              </a:rPr>
              <a:t>の知識だけで構築・運用まで実施できるか</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a:t>
            </a:r>
            <a:r>
              <a:rPr lang="en-US" altLang="ja-JP" sz="1800" dirty="0">
                <a:latin typeface="Meiryo UI" panose="020B0604030504040204" pitchFamily="34" charset="-128"/>
                <a:ea typeface="Meiryo UI" panose="020B0604030504040204" pitchFamily="34" charset="-128"/>
              </a:rPr>
              <a:t>NO</a:t>
            </a:r>
          </a:p>
          <a:p>
            <a:pPr marL="346075" lvl="1" indent="0">
              <a:buNone/>
            </a:pPr>
            <a:r>
              <a:rPr lang="ja-JP" altLang="en-US" sz="1800">
                <a:latin typeface="Meiryo UI" panose="020B0604030504040204" pitchFamily="34" charset="-128"/>
                <a:ea typeface="Meiryo UI" panose="020B0604030504040204" pitchFamily="34" charset="-128"/>
              </a:rPr>
              <a:t>外部との連携やログの収集や解析・コンポーネント監視などは試験範囲ではないので別途学習する必要あり。</a:t>
            </a:r>
            <a:endParaRPr lang="en-US" altLang="ja-JP" sz="1800" dirty="0">
              <a:latin typeface="Meiryo UI" panose="020B0604030504040204" pitchFamily="34" charset="-128"/>
              <a:ea typeface="Meiryo UI" panose="020B0604030504040204" pitchFamily="34" charset="-128"/>
            </a:endParaRPr>
          </a:p>
          <a:p>
            <a:pPr marL="346075" lvl="1" indent="0">
              <a:buNone/>
            </a:pPr>
            <a:r>
              <a:rPr lang="en-US" altLang="ja-JP" sz="1800" dirty="0">
                <a:latin typeface="Meiryo UI" panose="020B0604030504040204" pitchFamily="34" charset="-128"/>
                <a:ea typeface="Meiryo UI" panose="020B0604030504040204" pitchFamily="34" charset="-128"/>
              </a:rPr>
              <a:t>OpenShift</a:t>
            </a:r>
            <a:r>
              <a:rPr lang="ja-JP" altLang="en-US" sz="1800">
                <a:latin typeface="Meiryo UI" panose="020B0604030504040204" pitchFamily="34" charset="-128"/>
                <a:ea typeface="Meiryo UI" panose="020B0604030504040204" pitchFamily="34" charset="-128"/>
              </a:rPr>
              <a:t>などの学習に役立つ。核となる部分は同じなので、すんなり理解できる。</a:t>
            </a:r>
            <a:endParaRPr lang="en-US" altLang="ja-JP" sz="1800" dirty="0">
              <a:latin typeface="Meiryo UI" panose="020B0604030504040204" pitchFamily="34" charset="-128"/>
              <a:ea typeface="Meiryo UI" panose="020B0604030504040204" pitchFamily="34" charset="-128"/>
            </a:endParaRPr>
          </a:p>
          <a:p>
            <a:pPr marL="346075" lvl="1" indent="0">
              <a:buNone/>
            </a:pPr>
            <a:endParaRPr lang="en-US" altLang="ja-JP" sz="1800" dirty="0">
              <a:latin typeface="Meiryo UI" panose="020B0604030504040204" pitchFamily="34" charset="-128"/>
              <a:ea typeface="Meiryo UI" panose="020B0604030504040204" pitchFamily="34" charset="-128"/>
            </a:endParaRPr>
          </a:p>
          <a:p>
            <a:pPr marL="346075" lvl="1" indent="0">
              <a:buNone/>
            </a:pPr>
            <a:r>
              <a:rPr lang="en-US" altLang="ja-JP" sz="1800" dirty="0">
                <a:latin typeface="Meiryo UI" panose="020B0604030504040204" pitchFamily="34" charset="-128"/>
                <a:ea typeface="Meiryo UI" panose="020B0604030504040204" pitchFamily="34" charset="-128"/>
              </a:rPr>
              <a:t>IKS</a:t>
            </a:r>
            <a:r>
              <a:rPr lang="ja-JP" altLang="en-US" sz="1800">
                <a:latin typeface="Meiryo UI" panose="020B0604030504040204" pitchFamily="34" charset="-128"/>
                <a:ea typeface="Meiryo UI" panose="020B0604030504040204" pitchFamily="34" charset="-128"/>
              </a:rPr>
              <a:t>や</a:t>
            </a:r>
            <a:r>
              <a:rPr lang="en-US" altLang="ja-JP" sz="1800" dirty="0">
                <a:latin typeface="Meiryo UI" panose="020B0604030504040204" pitchFamily="34" charset="-128"/>
                <a:ea typeface="Meiryo UI" panose="020B0604030504040204" pitchFamily="34" charset="-128"/>
              </a:rPr>
              <a:t>EKS</a:t>
            </a:r>
            <a:r>
              <a:rPr lang="ja-JP" altLang="en-US" sz="1800">
                <a:latin typeface="Meiryo UI" panose="020B0604030504040204" pitchFamily="34" charset="-128"/>
                <a:ea typeface="Meiryo UI" panose="020B0604030504040204" pitchFamily="34" charset="-128"/>
              </a:rPr>
              <a:t>、</a:t>
            </a:r>
            <a:r>
              <a:rPr lang="en-US" altLang="ja-JP" sz="1800" dirty="0">
                <a:latin typeface="Meiryo UI" panose="020B0604030504040204" pitchFamily="34" charset="-128"/>
                <a:ea typeface="Meiryo UI" panose="020B0604030504040204" pitchFamily="34" charset="-128"/>
              </a:rPr>
              <a:t>GKE</a:t>
            </a:r>
            <a:r>
              <a:rPr lang="ja-JP" altLang="en-US" sz="1800">
                <a:latin typeface="Meiryo UI" panose="020B0604030504040204" pitchFamily="34" charset="-128"/>
                <a:ea typeface="Meiryo UI" panose="020B0604030504040204" pitchFamily="34" charset="-128"/>
              </a:rPr>
              <a:t>など素早く</a:t>
            </a:r>
            <a:r>
              <a:rPr lang="en-US" altLang="ja-JP" sz="1800" dirty="0">
                <a:latin typeface="Meiryo UI" panose="020B0604030504040204" pitchFamily="34" charset="-128"/>
                <a:ea typeface="Meiryo UI" panose="020B0604030504040204" pitchFamily="34" charset="-128"/>
              </a:rPr>
              <a:t>k8s</a:t>
            </a:r>
            <a:r>
              <a:rPr lang="ja-JP" altLang="en-US" sz="1800">
                <a:latin typeface="Meiryo UI" panose="020B0604030504040204" pitchFamily="34" charset="-128"/>
                <a:ea typeface="Meiryo UI" panose="020B0604030504040204" pitchFamily="34" charset="-128"/>
              </a:rPr>
              <a:t>クラスターが提供される環境では</a:t>
            </a:r>
            <a:r>
              <a:rPr lang="en-US" altLang="ja-JP" sz="1800" dirty="0">
                <a:latin typeface="Meiryo UI" panose="020B0604030504040204" pitchFamily="34" charset="-128"/>
                <a:ea typeface="Meiryo UI" panose="020B0604030504040204" pitchFamily="34" charset="-128"/>
              </a:rPr>
              <a:t>CKA</a:t>
            </a:r>
            <a:r>
              <a:rPr lang="ja-JP" altLang="en-US" sz="1800">
                <a:latin typeface="Meiryo UI" panose="020B0604030504040204" pitchFamily="34" charset="-128"/>
                <a:ea typeface="Meiryo UI" panose="020B0604030504040204" pitchFamily="34" charset="-128"/>
              </a:rPr>
              <a:t>は必要ない？</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→それだけ使う分には必要ないかも。</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　しかしハイブリッド環境においてはオンプレにも導入できるスキルが求められる。</a:t>
            </a:r>
            <a:endParaRPr lang="en-US" altLang="ja-JP" sz="1800" dirty="0">
              <a:latin typeface="Meiryo UI" panose="020B0604030504040204" pitchFamily="34" charset="-128"/>
              <a:ea typeface="Meiryo UI" panose="020B0604030504040204" pitchFamily="34" charset="-128"/>
            </a:endParaRPr>
          </a:p>
          <a:p>
            <a:pPr marL="346075" lvl="1" indent="0">
              <a:buNone/>
            </a:pPr>
            <a:endParaRPr lang="en-US" altLang="ja-JP" sz="1800" dirty="0">
              <a:latin typeface="Meiryo UI" panose="020B0604030504040204" pitchFamily="34" charset="-128"/>
              <a:ea typeface="Meiryo UI" panose="020B0604030504040204" pitchFamily="34" charset="-128"/>
            </a:endParaRPr>
          </a:p>
          <a:p>
            <a:pPr marL="0" indent="0">
              <a:buNone/>
            </a:pPr>
            <a:r>
              <a:rPr lang="ja-JP" altLang="en-US" sz="1800" b="1">
                <a:latin typeface="Meiryo UI" panose="020B0604030504040204" pitchFamily="34" charset="-128"/>
                <a:ea typeface="Meiryo UI" panose="020B0604030504040204" pitchFamily="34" charset="-128"/>
              </a:rPr>
              <a:t>・参考リンク</a:t>
            </a:r>
            <a:endParaRPr lang="en-US" altLang="ja-JP" sz="1800" b="1"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・カリキュラム</a:t>
            </a:r>
          </a:p>
          <a:p>
            <a:pPr marL="346075" lvl="1" indent="0">
              <a:buNone/>
            </a:pPr>
            <a:r>
              <a:rPr lang="en-US" altLang="ja-JP" sz="1800" dirty="0">
                <a:latin typeface="Meiryo UI" panose="020B0604030504040204" pitchFamily="34" charset="-128"/>
                <a:ea typeface="Meiryo UI" panose="020B0604030504040204" pitchFamily="34" charset="-128"/>
                <a:hlinkClick r:id="rId3"/>
              </a:rPr>
              <a:t>https://github.com/cncf/curriculum</a:t>
            </a:r>
            <a:endParaRPr lang="en-US" altLang="ja-JP" sz="1800" dirty="0">
              <a:latin typeface="Meiryo UI" panose="020B0604030504040204" pitchFamily="34" charset="-128"/>
              <a:ea typeface="Meiryo UI" panose="020B0604030504040204" pitchFamily="34" charset="-128"/>
            </a:endParaRPr>
          </a:p>
          <a:p>
            <a:pPr marL="346075" lvl="1" indent="0">
              <a:buNone/>
            </a:pPr>
            <a:r>
              <a:rPr lang="ja-JP" altLang="en-US" sz="1800">
                <a:latin typeface="Meiryo UI" panose="020B0604030504040204" pitchFamily="34" charset="-128"/>
                <a:ea typeface="Meiryo UI" panose="020B0604030504040204" pitchFamily="34" charset="-128"/>
              </a:rPr>
              <a:t>・</a:t>
            </a:r>
            <a:r>
              <a:rPr lang="en-US" altLang="ja-JP" sz="1800" dirty="0">
                <a:latin typeface="Meiryo UI" panose="020B0604030504040204" pitchFamily="34" charset="-128"/>
                <a:ea typeface="Meiryo UI" panose="020B0604030504040204" pitchFamily="34" charset="-128"/>
              </a:rPr>
              <a:t>Hand book</a:t>
            </a:r>
          </a:p>
          <a:p>
            <a:pPr marL="346075" lvl="1" indent="0">
              <a:buNone/>
            </a:pPr>
            <a:r>
              <a:rPr lang="en-US" altLang="ja-JP" sz="1800" dirty="0">
                <a:latin typeface="Meiryo UI" panose="020B0604030504040204" pitchFamily="34" charset="-128"/>
                <a:ea typeface="Meiryo UI" panose="020B0604030504040204" pitchFamily="34" charset="-128"/>
                <a:hlinkClick r:id="rId4"/>
              </a:rPr>
              <a:t>https://training.linuxfoundation.org/go/cka-ckad-candidate-handbook</a:t>
            </a:r>
            <a:endParaRPr lang="en-US" altLang="ja-JP" sz="1800" dirty="0">
              <a:latin typeface="Meiryo UI" panose="020B0604030504040204" pitchFamily="34" charset="-128"/>
              <a:ea typeface="Meiryo UI" panose="020B0604030504040204" pitchFamily="34" charset="-128"/>
            </a:endParaRPr>
          </a:p>
          <a:p>
            <a:pPr marL="0" indent="0">
              <a:buNone/>
            </a:pPr>
            <a:endParaRPr lang="en-US" altLang="ja-JP"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25438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1015F-AC77-B640-9EF6-D232B3925A57}"/>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F294A84-C3C7-2F45-A5DC-51205E4E3E47}"/>
              </a:ext>
            </a:extLst>
          </p:cNvPr>
          <p:cNvSpPr>
            <a:spLocks noGrp="1"/>
          </p:cNvSpPr>
          <p:nvPr>
            <p:ph idx="1"/>
          </p:nvPr>
        </p:nvSpPr>
        <p:spPr/>
        <p:txBody>
          <a:bodyPr anchor="ctr"/>
          <a:lstStyle/>
          <a:p>
            <a:pPr marL="0" indent="0" algn="ctr">
              <a:buNone/>
            </a:pPr>
            <a:r>
              <a:rPr kumimoji="1" lang="en-US" altLang="ja-JP" sz="3200" b="1" dirty="0">
                <a:solidFill>
                  <a:schemeClr val="bg1"/>
                </a:solidFill>
                <a:latin typeface="Meiryo UI" panose="020B0604030504040204" pitchFamily="34" charset="-128"/>
                <a:ea typeface="Meiryo UI" panose="020B0604030504040204" pitchFamily="34" charset="-128"/>
              </a:rPr>
              <a:t>GTS </a:t>
            </a:r>
            <a:r>
              <a:rPr lang="ja-JP" altLang="en-US" sz="3200" b="1">
                <a:solidFill>
                  <a:schemeClr val="bg1"/>
                </a:solidFill>
                <a:latin typeface="Meiryo UI" panose="020B0604030504040204" pitchFamily="34" charset="-128"/>
                <a:ea typeface="Meiryo UI" panose="020B0604030504040204" pitchFamily="34" charset="-128"/>
              </a:rPr>
              <a:t>クラウドネイティブ</a:t>
            </a:r>
            <a:endParaRPr lang="en-US" altLang="ja-JP" sz="3200" b="1" dirty="0">
              <a:solidFill>
                <a:schemeClr val="bg1"/>
              </a:solidFill>
              <a:latin typeface="Meiryo UI" panose="020B0604030504040204" pitchFamily="34" charset="-128"/>
              <a:ea typeface="Meiryo UI" panose="020B0604030504040204" pitchFamily="34" charset="-128"/>
            </a:endParaRPr>
          </a:p>
          <a:p>
            <a:pPr marL="0" indent="0" algn="ctr">
              <a:buNone/>
            </a:pPr>
            <a:r>
              <a:rPr kumimoji="1" lang="ja-JP" altLang="en-US" sz="3200" b="1">
                <a:solidFill>
                  <a:schemeClr val="bg1"/>
                </a:solidFill>
                <a:latin typeface="Meiryo UI" panose="020B0604030504040204" pitchFamily="34" charset="-128"/>
                <a:ea typeface="Meiryo UI" panose="020B0604030504040204" pitchFamily="34" charset="-128"/>
              </a:rPr>
              <a:t>スキルアップコミュニティの紹介</a:t>
            </a:r>
          </a:p>
        </p:txBody>
      </p:sp>
    </p:spTree>
    <p:extLst>
      <p:ext uri="{BB962C8B-B14F-4D97-AF65-F5344CB8AC3E}">
        <p14:creationId xmlns:p14="http://schemas.microsoft.com/office/powerpoint/2010/main" val="2853945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1015F-AC77-B640-9EF6-D232B3925A57}"/>
              </a:ext>
            </a:extLst>
          </p:cNvPr>
          <p:cNvSpPr>
            <a:spLocks noGrp="1"/>
          </p:cNvSpPr>
          <p:nvPr>
            <p:ph type="title"/>
          </p:nvPr>
        </p:nvSpPr>
        <p:spPr/>
        <p:txBody>
          <a:bodyPr/>
          <a:lstStyle/>
          <a:p>
            <a:r>
              <a:rPr lang="en-US" altLang="ja-JP" b="1" dirty="0">
                <a:solidFill>
                  <a:schemeClr val="bg1"/>
                </a:solidFill>
                <a:latin typeface="Meiryo UI" panose="020B0604030504040204" pitchFamily="34" charset="-128"/>
                <a:ea typeface="Meiryo UI" panose="020B0604030504040204" pitchFamily="34" charset="-128"/>
              </a:rPr>
              <a:t>GTS </a:t>
            </a:r>
            <a:r>
              <a:rPr lang="ja-JP" altLang="en-US" b="1">
                <a:solidFill>
                  <a:schemeClr val="bg1"/>
                </a:solidFill>
                <a:latin typeface="Meiryo UI" panose="020B0604030504040204" pitchFamily="34" charset="-128"/>
                <a:ea typeface="Meiryo UI" panose="020B0604030504040204" pitchFamily="34" charset="-128"/>
              </a:rPr>
              <a:t>クラウドネイティブスキルアップタスクのご紹介</a:t>
            </a:r>
            <a:endParaRPr kumimoji="1" lang="ja-JP" altLang="en-US"/>
          </a:p>
        </p:txBody>
      </p:sp>
      <p:sp>
        <p:nvSpPr>
          <p:cNvPr id="3" name="コンテンツ プレースホルダー 2">
            <a:extLst>
              <a:ext uri="{FF2B5EF4-FFF2-40B4-BE49-F238E27FC236}">
                <a16:creationId xmlns:a16="http://schemas.microsoft.com/office/drawing/2014/main" id="{AF294A84-C3C7-2F45-A5DC-51205E4E3E47}"/>
              </a:ext>
            </a:extLst>
          </p:cNvPr>
          <p:cNvSpPr>
            <a:spLocks noGrp="1"/>
          </p:cNvSpPr>
          <p:nvPr>
            <p:ph idx="1"/>
          </p:nvPr>
        </p:nvSpPr>
        <p:spPr/>
        <p:txBody>
          <a:bodyPr/>
          <a:lstStyle/>
          <a:p>
            <a:pPr marL="346075" lvl="1" indent="0">
              <a:buClr>
                <a:schemeClr val="bg1"/>
              </a:buClr>
              <a:buNone/>
            </a:pPr>
            <a:r>
              <a:rPr lang="en-US" altLang="ja-JP" sz="1800" b="1" dirty="0">
                <a:solidFill>
                  <a:schemeClr val="bg1"/>
                </a:solidFill>
                <a:latin typeface="Meiryo UI" panose="020B0604030504040204" pitchFamily="34" charset="-128"/>
                <a:ea typeface="Meiryo UI" panose="020B0604030504040204" pitchFamily="34" charset="-128"/>
              </a:rPr>
              <a:t>“</a:t>
            </a:r>
            <a:r>
              <a:rPr lang="ja-JP" altLang="en-US" sz="1800" b="1">
                <a:solidFill>
                  <a:schemeClr val="bg1"/>
                </a:solidFill>
                <a:latin typeface="Meiryo UI" panose="020B0604030504040204" pitchFamily="34" charset="-128"/>
                <a:ea typeface="Meiryo UI" panose="020B0604030504040204" pitchFamily="34" charset="-128"/>
              </a:rPr>
              <a:t>やってみたコンテナ運用</a:t>
            </a:r>
            <a:r>
              <a:rPr lang="en-US" altLang="ja-JP" sz="1800" b="1" dirty="0">
                <a:solidFill>
                  <a:schemeClr val="bg1"/>
                </a:solidFill>
                <a:latin typeface="Meiryo UI" panose="020B0604030504040204" pitchFamily="34" charset="-128"/>
                <a:ea typeface="Meiryo UI" panose="020B0604030504040204" pitchFamily="34" charset="-128"/>
              </a:rPr>
              <a:t>”</a:t>
            </a:r>
            <a:r>
              <a:rPr lang="ja-JP" altLang="en-US" sz="1800" b="1">
                <a:solidFill>
                  <a:schemeClr val="bg1"/>
                </a:solidFill>
                <a:latin typeface="Meiryo UI" panose="020B0604030504040204" pitchFamily="34" charset="-128"/>
                <a:ea typeface="Meiryo UI" panose="020B0604030504040204" pitchFamily="34" charset="-128"/>
              </a:rPr>
              <a:t>　タスク　やっています</a:t>
            </a:r>
            <a:endParaRPr lang="en-US" altLang="ja-JP" sz="1800" b="1" dirty="0">
              <a:solidFill>
                <a:schemeClr val="bg1"/>
              </a:solidFill>
              <a:latin typeface="Meiryo UI" panose="020B0604030504040204" pitchFamily="34" charset="-128"/>
              <a:ea typeface="Meiryo UI" panose="020B0604030504040204" pitchFamily="34" charset="-128"/>
            </a:endParaRPr>
          </a:p>
          <a:p>
            <a:pPr marL="346075" lvl="1" indent="0">
              <a:buClr>
                <a:schemeClr val="bg1"/>
              </a:buClr>
              <a:buNone/>
            </a:pPr>
            <a:r>
              <a:rPr lang="ja-JP" altLang="en-US" sz="1800" b="1">
                <a:solidFill>
                  <a:schemeClr val="bg1"/>
                </a:solidFill>
                <a:latin typeface="Meiryo UI" panose="020B0604030504040204" pitchFamily="34" charset="-128"/>
                <a:ea typeface="Meiryo UI" panose="020B0604030504040204" pitchFamily="34" charset="-128"/>
              </a:rPr>
              <a:t>　　　興味がある方は、</a:t>
            </a:r>
            <a:endParaRPr lang="en-US" altLang="ja-JP" sz="1800" b="1" dirty="0">
              <a:solidFill>
                <a:schemeClr val="bg1"/>
              </a:solidFill>
              <a:latin typeface="Meiryo UI" panose="020B0604030504040204" pitchFamily="34" charset="-128"/>
              <a:ea typeface="Meiryo UI" panose="020B0604030504040204" pitchFamily="34" charset="-128"/>
            </a:endParaRPr>
          </a:p>
          <a:p>
            <a:pPr marL="346075" lvl="1" indent="0">
              <a:buClr>
                <a:schemeClr val="bg1"/>
              </a:buClr>
              <a:buNone/>
            </a:pPr>
            <a:r>
              <a:rPr lang="en-US" altLang="ja-JP" sz="1800" b="1" dirty="0">
                <a:solidFill>
                  <a:schemeClr val="bg1"/>
                </a:solidFill>
                <a:latin typeface="Meiryo UI" panose="020B0604030504040204" pitchFamily="34" charset="-128"/>
                <a:ea typeface="Meiryo UI" panose="020B0604030504040204" pitchFamily="34" charset="-128"/>
              </a:rPr>
              <a:t>	</a:t>
            </a:r>
            <a:r>
              <a:rPr lang="ja-JP" altLang="en-US" sz="1800" b="1">
                <a:solidFill>
                  <a:schemeClr val="bg1"/>
                </a:solidFill>
                <a:latin typeface="Meiryo UI" panose="020B0604030504040204" pitchFamily="34" charset="-128"/>
                <a:ea typeface="Meiryo UI" panose="020B0604030504040204" pitchFamily="34" charset="-128"/>
              </a:rPr>
              <a:t>河角</a:t>
            </a:r>
            <a:r>
              <a:rPr lang="en-US" altLang="ja-JP" sz="1800" b="1" dirty="0">
                <a:solidFill>
                  <a:schemeClr val="bg1"/>
                </a:solidFill>
                <a:latin typeface="Meiryo UI" panose="020B0604030504040204" pitchFamily="34" charset="-128"/>
                <a:ea typeface="Meiryo UI" panose="020B0604030504040204" pitchFamily="34" charset="-128"/>
              </a:rPr>
              <a:t>(e36341@jp.ibm.com)</a:t>
            </a:r>
          </a:p>
          <a:p>
            <a:pPr marL="346075" lvl="1" indent="0">
              <a:buClr>
                <a:schemeClr val="bg1"/>
              </a:buClr>
              <a:buNone/>
            </a:pPr>
            <a:r>
              <a:rPr lang="en-US" altLang="ja-JP" sz="1800" b="1" dirty="0">
                <a:solidFill>
                  <a:schemeClr val="bg1"/>
                </a:solidFill>
                <a:latin typeface="Meiryo UI" panose="020B0604030504040204" pitchFamily="34" charset="-128"/>
                <a:ea typeface="Meiryo UI" panose="020B0604030504040204" pitchFamily="34" charset="-128"/>
              </a:rPr>
              <a:t>	</a:t>
            </a:r>
            <a:r>
              <a:rPr lang="ja-JP" altLang="en-US" sz="1800" b="1">
                <a:solidFill>
                  <a:schemeClr val="bg1"/>
                </a:solidFill>
                <a:latin typeface="Meiryo UI" panose="020B0604030504040204" pitchFamily="34" charset="-128"/>
                <a:ea typeface="Meiryo UI" panose="020B0604030504040204" pitchFamily="34" charset="-128"/>
              </a:rPr>
              <a:t>関</a:t>
            </a:r>
            <a:r>
              <a:rPr lang="en-US" altLang="ja-JP" sz="1800" b="1" dirty="0">
                <a:solidFill>
                  <a:schemeClr val="bg1"/>
                </a:solidFill>
                <a:latin typeface="Meiryo UI" panose="020B0604030504040204" pitchFamily="34" charset="-128"/>
                <a:ea typeface="Meiryo UI" panose="020B0604030504040204" pitchFamily="34" charset="-128"/>
              </a:rPr>
              <a:t>(yseki@jp.ibm.com)</a:t>
            </a:r>
          </a:p>
          <a:p>
            <a:pPr marL="346075" lvl="1" indent="0">
              <a:buClr>
                <a:schemeClr val="bg1"/>
              </a:buClr>
              <a:buNone/>
            </a:pPr>
            <a:r>
              <a:rPr lang="ja-JP" altLang="en-US" sz="1800" b="1">
                <a:solidFill>
                  <a:schemeClr val="bg1"/>
                </a:solidFill>
                <a:latin typeface="Meiryo UI" panose="020B0604030504040204" pitchFamily="34" charset="-128"/>
                <a:ea typeface="Meiryo UI" panose="020B0604030504040204" pitchFamily="34" charset="-128"/>
              </a:rPr>
              <a:t>　までご連絡ください</a:t>
            </a:r>
            <a:endParaRPr lang="en-US" altLang="ja-JP" sz="1800" b="1" dirty="0">
              <a:solidFill>
                <a:schemeClr val="bg1"/>
              </a:solidFill>
              <a:latin typeface="Meiryo UI" panose="020B0604030504040204" pitchFamily="34" charset="-128"/>
              <a:ea typeface="Meiryo UI" panose="020B0604030504040204" pitchFamily="34" charset="-128"/>
            </a:endParaRPr>
          </a:p>
          <a:p>
            <a:pPr marL="346075" lvl="1" indent="0">
              <a:buClr>
                <a:schemeClr val="bg1"/>
              </a:buClr>
              <a:buNone/>
            </a:pPr>
            <a:endParaRPr lang="en-US" altLang="ja-JP" sz="18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ja-JP" altLang="en-US" sz="1800" b="1" u="sng">
                <a:solidFill>
                  <a:schemeClr val="bg1"/>
                </a:solidFill>
                <a:latin typeface="Meiryo UI" panose="020B0604030504040204" pitchFamily="34" charset="-128"/>
                <a:ea typeface="Meiryo UI" panose="020B0604030504040204" pitchFamily="34" charset="-128"/>
              </a:rPr>
              <a:t>活動内容・目的</a:t>
            </a:r>
            <a:endParaRPr lang="en-US" altLang="ja-JP" sz="1800" b="1" u="sng"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en-US" altLang="ja-JP" b="1" dirty="0">
                <a:solidFill>
                  <a:schemeClr val="bg1"/>
                </a:solidFill>
                <a:latin typeface="Meiryo UI" panose="020B0604030504040204" pitchFamily="34" charset="-128"/>
                <a:ea typeface="Meiryo UI" panose="020B0604030504040204" pitchFamily="34" charset="-128"/>
              </a:rPr>
              <a:t>k8s,</a:t>
            </a:r>
            <a:r>
              <a:rPr lang="ja-JP" altLang="en-US" b="1">
                <a:solidFill>
                  <a:schemeClr val="bg1"/>
                </a:solidFill>
                <a:latin typeface="Meiryo UI" panose="020B0604030504040204" pitchFamily="34" charset="-128"/>
                <a:ea typeface="Meiryo UI" panose="020B0604030504040204" pitchFamily="34" charset="-128"/>
              </a:rPr>
              <a:t>サーバレスなど</a:t>
            </a:r>
            <a:r>
              <a:rPr lang="en-US" altLang="ja-JP" b="1" dirty="0">
                <a:solidFill>
                  <a:schemeClr val="bg1"/>
                </a:solidFill>
                <a:latin typeface="Meiryo UI" panose="020B0604030504040204" pitchFamily="34" charset="-128"/>
                <a:ea typeface="Meiryo UI" panose="020B0604030504040204" pitchFamily="34" charset="-128"/>
              </a:rPr>
              <a:t>Cloud native</a:t>
            </a:r>
            <a:r>
              <a:rPr lang="ja-JP" altLang="en-US" b="1">
                <a:solidFill>
                  <a:schemeClr val="bg1"/>
                </a:solidFill>
                <a:latin typeface="Meiryo UI" panose="020B0604030504040204" pitchFamily="34" charset="-128"/>
                <a:ea typeface="Meiryo UI" panose="020B0604030504040204" pitchFamily="34" charset="-128"/>
              </a:rPr>
              <a:t>技術に関する勉強会</a:t>
            </a:r>
            <a:endParaRPr lang="en-US" altLang="ja-JP" b="1"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en-US" altLang="ja-JP" b="1" dirty="0">
                <a:solidFill>
                  <a:schemeClr val="bg1"/>
                </a:solidFill>
                <a:latin typeface="Meiryo UI" panose="020B0604030504040204" pitchFamily="34" charset="-128"/>
                <a:ea typeface="Meiryo UI" panose="020B0604030504040204" pitchFamily="34" charset="-128"/>
              </a:rPr>
              <a:t>DevOps</a:t>
            </a:r>
            <a:r>
              <a:rPr lang="ja-JP" altLang="en-US" b="1">
                <a:solidFill>
                  <a:schemeClr val="bg1"/>
                </a:solidFill>
                <a:latin typeface="Meiryo UI" panose="020B0604030504040204" pitchFamily="34" charset="-128"/>
                <a:ea typeface="Meiryo UI" panose="020B0604030504040204" pitchFamily="34" charset="-128"/>
              </a:rPr>
              <a:t>や</a:t>
            </a:r>
            <a:r>
              <a:rPr lang="en-US" altLang="ja-JP" b="1" dirty="0">
                <a:solidFill>
                  <a:schemeClr val="bg1"/>
                </a:solidFill>
                <a:latin typeface="Meiryo UI" panose="020B0604030504040204" pitchFamily="34" charset="-128"/>
                <a:ea typeface="Meiryo UI" panose="020B0604030504040204" pitchFamily="34" charset="-128"/>
              </a:rPr>
              <a:t>SRE</a:t>
            </a:r>
            <a:r>
              <a:rPr lang="ja-JP" altLang="en-US" b="1">
                <a:solidFill>
                  <a:schemeClr val="bg1"/>
                </a:solidFill>
                <a:latin typeface="Meiryo UI" panose="020B0604030504040204" pitchFamily="34" charset="-128"/>
                <a:ea typeface="Meiryo UI" panose="020B0604030504040204" pitchFamily="34" charset="-128"/>
              </a:rPr>
              <a:t>などの勉強会</a:t>
            </a:r>
            <a:endParaRPr lang="en-US" altLang="ja-JP" b="1"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en-US" altLang="ja-JP" b="1" dirty="0">
                <a:solidFill>
                  <a:schemeClr val="bg1"/>
                </a:solidFill>
                <a:latin typeface="Meiryo UI" panose="020B0604030504040204" pitchFamily="34" charset="-128"/>
                <a:ea typeface="Meiryo UI" panose="020B0604030504040204" pitchFamily="34" charset="-128"/>
              </a:rPr>
              <a:t>Hands-on</a:t>
            </a:r>
            <a:r>
              <a:rPr lang="ja-JP" altLang="en-US" b="1">
                <a:solidFill>
                  <a:schemeClr val="bg1"/>
                </a:solidFill>
                <a:latin typeface="Meiryo UI" panose="020B0604030504040204" pitchFamily="34" charset="-128"/>
                <a:ea typeface="Meiryo UI" panose="020B0604030504040204" pitchFamily="34" charset="-128"/>
              </a:rPr>
              <a:t>・機能検証</a:t>
            </a:r>
            <a:endParaRPr lang="en-US" altLang="ja-JP" b="1"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ja-JP" altLang="en-US" b="1">
                <a:solidFill>
                  <a:schemeClr val="bg1"/>
                </a:solidFill>
                <a:latin typeface="Meiryo UI" panose="020B0604030504040204" pitchFamily="34" charset="-128"/>
                <a:ea typeface="Meiryo UI" panose="020B0604030504040204" pitchFamily="34" charset="-128"/>
              </a:rPr>
              <a:t>提案・</a:t>
            </a:r>
            <a:r>
              <a:rPr lang="en-US" altLang="ja-JP" b="1" dirty="0" err="1">
                <a:solidFill>
                  <a:schemeClr val="bg1"/>
                </a:solidFill>
                <a:latin typeface="Meiryo UI" panose="020B0604030504040204" pitchFamily="34" charset="-128"/>
                <a:ea typeface="Meiryo UI" panose="020B0604030504040204" pitchFamily="34" charset="-128"/>
              </a:rPr>
              <a:t>PoC</a:t>
            </a:r>
            <a:r>
              <a:rPr lang="ja-JP" altLang="en-US" b="1">
                <a:solidFill>
                  <a:schemeClr val="bg1"/>
                </a:solidFill>
                <a:latin typeface="Meiryo UI" panose="020B0604030504040204" pitchFamily="34" charset="-128"/>
                <a:ea typeface="Meiryo UI" panose="020B0604030504040204" pitchFamily="34" charset="-128"/>
              </a:rPr>
              <a:t>サポート</a:t>
            </a:r>
            <a:endParaRPr lang="en-US" altLang="ja-JP" b="1"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ja-JP" altLang="en-US" b="1">
                <a:solidFill>
                  <a:schemeClr val="bg1"/>
                </a:solidFill>
                <a:latin typeface="Meiryo UI" panose="020B0604030504040204" pitchFamily="34" charset="-128"/>
                <a:ea typeface="Meiryo UI" panose="020B0604030504040204" pitchFamily="34" charset="-128"/>
              </a:rPr>
              <a:t>他</a:t>
            </a:r>
            <a:r>
              <a:rPr lang="en-US" altLang="ja-JP" b="1" dirty="0">
                <a:solidFill>
                  <a:schemeClr val="bg1"/>
                </a:solidFill>
                <a:latin typeface="Meiryo UI" panose="020B0604030504040204" pitchFamily="34" charset="-128"/>
                <a:ea typeface="Meiryo UI" panose="020B0604030504040204" pitchFamily="34" charset="-128"/>
              </a:rPr>
              <a:t>LOB</a:t>
            </a:r>
            <a:r>
              <a:rPr lang="ja-JP" altLang="en-US" b="1">
                <a:solidFill>
                  <a:schemeClr val="bg1"/>
                </a:solidFill>
                <a:latin typeface="Meiryo UI" panose="020B0604030504040204" pitchFamily="34" charset="-128"/>
                <a:ea typeface="Meiryo UI" panose="020B0604030504040204" pitchFamily="34" charset="-128"/>
              </a:rPr>
              <a:t>との共創</a:t>
            </a:r>
            <a:endParaRPr lang="en-US" altLang="ja-JP"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endParaRPr lang="en-US" altLang="ja-JP" sz="18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ja-JP" altLang="en-US" sz="1800" b="1" u="sng">
                <a:solidFill>
                  <a:schemeClr val="bg1"/>
                </a:solidFill>
                <a:latin typeface="Meiryo UI" panose="020B0604030504040204" pitchFamily="34" charset="-128"/>
                <a:ea typeface="Meiryo UI" panose="020B0604030504040204" pitchFamily="34" charset="-128"/>
              </a:rPr>
              <a:t>参加メンバ</a:t>
            </a:r>
            <a:endParaRPr lang="en-US" altLang="ja-JP" sz="1800" b="1" u="sng" dirty="0">
              <a:solidFill>
                <a:schemeClr val="bg1"/>
              </a:solidFill>
              <a:latin typeface="Meiryo UI" panose="020B0604030504040204" pitchFamily="34" charset="-128"/>
              <a:ea typeface="Meiryo UI" panose="020B0604030504040204" pitchFamily="34" charset="-128"/>
            </a:endParaRPr>
          </a:p>
          <a:p>
            <a:pPr marL="1200150" lvl="2" indent="-285750">
              <a:buClr>
                <a:schemeClr val="bg1"/>
              </a:buClr>
              <a:buFont typeface="Arial" panose="020B0604020202020204" pitchFamily="34" charset="0"/>
              <a:buChar char="•"/>
            </a:pPr>
            <a:r>
              <a:rPr lang="en-US" altLang="ja-JP" b="1" dirty="0">
                <a:solidFill>
                  <a:schemeClr val="bg1"/>
                </a:solidFill>
                <a:latin typeface="Meiryo UI" panose="020B0604030504040204" pitchFamily="34" charset="-128"/>
                <a:ea typeface="Meiryo UI" panose="020B0604030504040204" pitchFamily="34" charset="-128"/>
              </a:rPr>
              <a:t>105</a:t>
            </a:r>
            <a:r>
              <a:rPr lang="ja-JP" altLang="en-US" b="1">
                <a:solidFill>
                  <a:schemeClr val="bg1"/>
                </a:solidFill>
                <a:latin typeface="Meiryo UI" panose="020B0604030504040204" pitchFamily="34" charset="-128"/>
                <a:ea typeface="Meiryo UI" panose="020B0604030504040204" pitchFamily="34" charset="-128"/>
              </a:rPr>
              <a:t>名</a:t>
            </a:r>
            <a:r>
              <a:rPr lang="en-US" altLang="ja-JP" b="1" dirty="0">
                <a:solidFill>
                  <a:schemeClr val="bg1"/>
                </a:solidFill>
                <a:latin typeface="Meiryo UI" panose="020B0604030504040204" pitchFamily="34" charset="-128"/>
                <a:ea typeface="Meiryo UI" panose="020B0604030504040204" pitchFamily="34" charset="-128"/>
              </a:rPr>
              <a:t> as of 2019/09/13</a:t>
            </a:r>
          </a:p>
          <a:p>
            <a:pPr marL="1200150" lvl="2" indent="-285750">
              <a:buClr>
                <a:schemeClr val="bg1"/>
              </a:buClr>
              <a:buFont typeface="Arial" panose="020B0604020202020204" pitchFamily="34" charset="0"/>
              <a:buChar char="•"/>
            </a:pPr>
            <a:r>
              <a:rPr lang="en-US" altLang="ja-JP" b="1" dirty="0">
                <a:solidFill>
                  <a:schemeClr val="bg1"/>
                </a:solidFill>
                <a:latin typeface="Meiryo UI" panose="020B0604030504040204" pitchFamily="34" charset="-128"/>
                <a:ea typeface="Meiryo UI" panose="020B0604030504040204" pitchFamily="34" charset="-128"/>
              </a:rPr>
              <a:t>Tech sales/Solution/ITS/SO/STSS</a:t>
            </a:r>
          </a:p>
          <a:p>
            <a:pPr marL="914400" lvl="2" indent="0">
              <a:buClr>
                <a:schemeClr val="bg1"/>
              </a:buClr>
              <a:buNone/>
            </a:pPr>
            <a:endParaRPr lang="en-US" altLang="ja-JP" sz="1800" b="1" dirty="0">
              <a:solidFill>
                <a:schemeClr val="bg1"/>
              </a:solidFill>
              <a:latin typeface="Meiryo UI" panose="020B0604030504040204" pitchFamily="34" charset="-128"/>
              <a:ea typeface="Meiryo UI" panose="020B0604030504040204" pitchFamily="34" charset="-128"/>
            </a:endParaRPr>
          </a:p>
          <a:p>
            <a:pPr marL="914400" lvl="2" indent="0">
              <a:buClr>
                <a:schemeClr val="bg1"/>
              </a:buClr>
              <a:buNone/>
            </a:pPr>
            <a:endParaRPr lang="en-US" altLang="ja-JP" sz="18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en-US" altLang="ja-JP" sz="1800" b="1" dirty="0">
                <a:solidFill>
                  <a:schemeClr val="bg1"/>
                </a:solidFill>
                <a:latin typeface="Meiryo UI" panose="020B0604030504040204" pitchFamily="34" charset="-128"/>
                <a:ea typeface="Meiryo UI" panose="020B0604030504040204" pitchFamily="34" charset="-128"/>
              </a:rPr>
              <a:t>Slack/box/WebEx</a:t>
            </a:r>
            <a:r>
              <a:rPr lang="ja-JP" altLang="en-US" sz="1800" b="1">
                <a:solidFill>
                  <a:schemeClr val="bg1"/>
                </a:solidFill>
                <a:latin typeface="Meiryo UI" panose="020B0604030504040204" pitchFamily="34" charset="-128"/>
                <a:ea typeface="Meiryo UI" panose="020B0604030504040204" pitchFamily="34" charset="-128"/>
              </a:rPr>
              <a:t>を活用し活動中</a:t>
            </a:r>
            <a:endParaRPr lang="en-US" altLang="ja-JP" sz="1800" b="1" dirty="0">
              <a:solidFill>
                <a:schemeClr val="bg1"/>
              </a:solidFill>
              <a:latin typeface="Meiryo UI" panose="020B0604030504040204" pitchFamily="34" charset="-128"/>
              <a:ea typeface="Meiryo UI" panose="020B0604030504040204" pitchFamily="34" charset="-128"/>
            </a:endParaRPr>
          </a:p>
        </p:txBody>
      </p:sp>
      <p:pic>
        <p:nvPicPr>
          <p:cNvPr id="5" name="図 4">
            <a:extLst>
              <a:ext uri="{FF2B5EF4-FFF2-40B4-BE49-F238E27FC236}">
                <a16:creationId xmlns:a16="http://schemas.microsoft.com/office/drawing/2014/main" id="{3F394D0A-E628-764E-BBE6-A298E0232B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7054" y="3282276"/>
            <a:ext cx="2984383" cy="3459835"/>
          </a:xfrm>
          <a:prstGeom prst="rect">
            <a:avLst/>
          </a:prstGeom>
        </p:spPr>
      </p:pic>
      <p:sp>
        <p:nvSpPr>
          <p:cNvPr id="6" name="正方形/長方形 5">
            <a:extLst>
              <a:ext uri="{FF2B5EF4-FFF2-40B4-BE49-F238E27FC236}">
                <a16:creationId xmlns:a16="http://schemas.microsoft.com/office/drawing/2014/main" id="{38854DB6-5533-C94F-AE44-4C3F7DC48687}"/>
              </a:ext>
            </a:extLst>
          </p:cNvPr>
          <p:cNvSpPr/>
          <p:nvPr/>
        </p:nvSpPr>
        <p:spPr>
          <a:xfrm>
            <a:off x="6596687" y="2816681"/>
            <a:ext cx="236475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https://</a:t>
            </a:r>
            <a:r>
              <a:rPr kumimoji="1" lang="en-US" altLang="ja-JP" sz="1000" b="0" i="0" u="none" strike="noStrike" kern="1200" cap="none" spc="0" normalizeH="0" baseline="0" noProof="0" dirty="0" err="1">
                <a:ln>
                  <a:noFill/>
                </a:ln>
                <a:solidFill>
                  <a:srgbClr val="FFFFFF"/>
                </a:solidFill>
                <a:effectLst/>
                <a:uLnTx/>
                <a:uFillTx/>
                <a:latin typeface="Meiryo UI" panose="020B0604030504040204" pitchFamily="34" charset="-128"/>
                <a:ea typeface="Meiryo UI" panose="020B0604030504040204" pitchFamily="34" charset="-128"/>
                <a:cs typeface="+mn-cs"/>
              </a:rPr>
              <a:t>github.com</a:t>
            </a:r>
            <a:r>
              <a:rPr kumimoji="1" lang="en-US" altLang="ja-JP" sz="10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t>
            </a:r>
            <a:r>
              <a:rPr kumimoji="1" lang="en-US" altLang="ja-JP" sz="1000" b="0" i="0" u="none" strike="noStrike" kern="1200" cap="none" spc="0" normalizeH="0" baseline="0" noProof="0" dirty="0" err="1">
                <a:ln>
                  <a:noFill/>
                </a:ln>
                <a:solidFill>
                  <a:srgbClr val="FFFFFF"/>
                </a:solidFill>
                <a:effectLst/>
                <a:uLnTx/>
                <a:uFillTx/>
                <a:latin typeface="Meiryo UI" panose="020B0604030504040204" pitchFamily="34" charset="-128"/>
                <a:ea typeface="Meiryo UI" panose="020B0604030504040204" pitchFamily="34" charset="-128"/>
                <a:cs typeface="+mn-cs"/>
              </a:rPr>
              <a:t>cncf</a:t>
            </a:r>
            <a:r>
              <a:rPr kumimoji="1" lang="en-US" altLang="ja-JP" sz="10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/landscape</a:t>
            </a:r>
          </a:p>
        </p:txBody>
      </p:sp>
      <p:pic>
        <p:nvPicPr>
          <p:cNvPr id="7" name="Shape 1085">
            <a:extLst>
              <a:ext uri="{FF2B5EF4-FFF2-40B4-BE49-F238E27FC236}">
                <a16:creationId xmlns:a16="http://schemas.microsoft.com/office/drawing/2014/main" id="{41E19B1D-089E-EE46-A01B-6BE69C8ACAA4}"/>
              </a:ext>
            </a:extLst>
          </p:cNvPr>
          <p:cNvPicPr preferRelativeResize="0"/>
          <p:nvPr/>
        </p:nvPicPr>
        <p:blipFill>
          <a:blip r:embed="rId6">
            <a:alphaModFix/>
          </a:blip>
          <a:stretch>
            <a:fillRect/>
          </a:stretch>
        </p:blipFill>
        <p:spPr>
          <a:xfrm>
            <a:off x="6574838" y="1452946"/>
            <a:ext cx="1193300" cy="1114574"/>
          </a:xfrm>
          <a:prstGeom prst="rect">
            <a:avLst/>
          </a:prstGeom>
          <a:noFill/>
          <a:ln>
            <a:noFill/>
          </a:ln>
        </p:spPr>
      </p:pic>
      <p:pic>
        <p:nvPicPr>
          <p:cNvPr id="8" name="Shape 1086">
            <a:extLst>
              <a:ext uri="{FF2B5EF4-FFF2-40B4-BE49-F238E27FC236}">
                <a16:creationId xmlns:a16="http://schemas.microsoft.com/office/drawing/2014/main" id="{57A69771-DBB0-E543-A2B3-F9B38B34078D}"/>
              </a:ext>
            </a:extLst>
          </p:cNvPr>
          <p:cNvPicPr preferRelativeResize="0"/>
          <p:nvPr/>
        </p:nvPicPr>
        <p:blipFill>
          <a:blip r:embed="rId7">
            <a:alphaModFix/>
          </a:blip>
          <a:stretch>
            <a:fillRect/>
          </a:stretch>
        </p:blipFill>
        <p:spPr>
          <a:xfrm>
            <a:off x="7768138" y="1463777"/>
            <a:ext cx="1193299" cy="1092912"/>
          </a:xfrm>
          <a:prstGeom prst="rect">
            <a:avLst/>
          </a:prstGeom>
          <a:noFill/>
          <a:ln>
            <a:noFill/>
          </a:ln>
        </p:spPr>
      </p:pic>
    </p:spTree>
    <p:extLst>
      <p:ext uri="{BB962C8B-B14F-4D97-AF65-F5344CB8AC3E}">
        <p14:creationId xmlns:p14="http://schemas.microsoft.com/office/powerpoint/2010/main" val="2687972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6935"/>
                    </a14:imgEffect>
                    <a14:imgEffect>
                      <a14:saturation sat="94000"/>
                    </a14:imgEffect>
                    <a14:imgEffect>
                      <a14:brightnessContrast bright="-7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B3453EC-100A-E648-9F9C-EAEBDA1F99DB}"/>
              </a:ext>
            </a:extLst>
          </p:cNvPr>
          <p:cNvSpPr>
            <a:spLocks noGrp="1"/>
          </p:cNvSpPr>
          <p:nvPr>
            <p:ph type="title"/>
          </p:nvPr>
        </p:nvSpPr>
        <p:spPr/>
        <p:txBody>
          <a:bodyPr/>
          <a:lstStyle/>
          <a:p>
            <a:r>
              <a:rPr lang="en-US" altLang="ja-JP" b="1" dirty="0">
                <a:solidFill>
                  <a:schemeClr val="bg1"/>
                </a:solidFill>
                <a:latin typeface="Meiryo UI" panose="020B0604030504040204" pitchFamily="34" charset="-128"/>
                <a:ea typeface="Meiryo UI" panose="020B0604030504040204" pitchFamily="34" charset="-128"/>
              </a:rPr>
              <a:t>Agenda</a:t>
            </a:r>
            <a:endParaRPr kumimoji="1" lang="ja-JP" altLang="en-US" b="1">
              <a:solidFill>
                <a:schemeClr val="bg1"/>
              </a:solidFill>
              <a:latin typeface="Meiryo UI" panose="020B0604030504040204" pitchFamily="34" charset="-128"/>
              <a:ea typeface="Meiryo UI" panose="020B0604030504040204" pitchFamily="34" charset="-128"/>
            </a:endParaRPr>
          </a:p>
        </p:txBody>
      </p:sp>
      <p:sp>
        <p:nvSpPr>
          <p:cNvPr id="5" name="コンテンツ プレースホルダー 4">
            <a:extLst>
              <a:ext uri="{FF2B5EF4-FFF2-40B4-BE49-F238E27FC236}">
                <a16:creationId xmlns:a16="http://schemas.microsoft.com/office/drawing/2014/main" id="{6E96D4DB-B246-B241-801F-54315624937F}"/>
              </a:ext>
            </a:extLst>
          </p:cNvPr>
          <p:cNvSpPr>
            <a:spLocks noGrp="1"/>
          </p:cNvSpPr>
          <p:nvPr>
            <p:ph idx="1"/>
          </p:nvPr>
        </p:nvSpPr>
        <p:spPr/>
        <p:txBody>
          <a:bodyPr/>
          <a:lstStyle/>
          <a:p>
            <a:pPr marL="742950" lvl="1" indent="-285750">
              <a:buClr>
                <a:schemeClr val="bg1"/>
              </a:buClr>
              <a:buFont typeface="Arial" panose="020B0604020202020204" pitchFamily="34" charset="0"/>
              <a:buChar char="•"/>
            </a:pPr>
            <a:endParaRPr lang="en-US" altLang="ja-JP" sz="15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en-US" altLang="ja-JP" sz="2400" b="1" dirty="0">
                <a:solidFill>
                  <a:schemeClr val="bg1"/>
                </a:solidFill>
                <a:latin typeface="Meiryo UI" panose="020B0604030504040204" pitchFamily="34" charset="-128"/>
                <a:ea typeface="Meiryo UI" panose="020B0604030504040204" pitchFamily="34" charset="-128"/>
              </a:rPr>
              <a:t>Introduction</a:t>
            </a:r>
          </a:p>
          <a:p>
            <a:pPr marL="457200" lvl="1" indent="0">
              <a:buClr>
                <a:schemeClr val="bg1"/>
              </a:buClr>
              <a:buNone/>
            </a:pPr>
            <a:r>
              <a:rPr lang="en-US" altLang="ja-JP" sz="2400" b="1" dirty="0">
                <a:solidFill>
                  <a:schemeClr val="bg1"/>
                </a:solidFill>
                <a:latin typeface="Meiryo UI" panose="020B0604030504040204" pitchFamily="34" charset="-128"/>
                <a:ea typeface="Meiryo UI" panose="020B0604030504040204" pitchFamily="34" charset="-128"/>
              </a:rPr>
              <a:t>  </a:t>
            </a:r>
            <a:r>
              <a:rPr lang="ja-JP" altLang="en-US" sz="2400" b="1">
                <a:solidFill>
                  <a:schemeClr val="bg1"/>
                </a:solidFill>
                <a:latin typeface="Meiryo UI" panose="020B0604030504040204" pitchFamily="34" charset="-128"/>
                <a:ea typeface="Meiryo UI" panose="020B0604030504040204" pitchFamily="34" charset="-128"/>
              </a:rPr>
              <a:t>コンテナ技術が注目される理由とは</a:t>
            </a:r>
            <a:endParaRPr lang="en-US" altLang="ja-JP" sz="24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en-US" altLang="ja-JP" sz="2400" b="1" dirty="0">
                <a:solidFill>
                  <a:schemeClr val="bg1"/>
                </a:solidFill>
                <a:latin typeface="Meiryo UI" panose="020B0604030504040204" pitchFamily="34" charset="-128"/>
                <a:ea typeface="Meiryo UI" panose="020B0604030504040204" pitchFamily="34" charset="-128"/>
              </a:rPr>
              <a:t>CKA/CKAD</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資格概要</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何故この資格が必要なのか？</a:t>
            </a:r>
            <a:endParaRPr lang="en-US" altLang="ja-JP" sz="2400" b="1" dirty="0">
              <a:solidFill>
                <a:schemeClr val="bg1"/>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勉強会の参加と学習方法</a:t>
            </a: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試験当日の流れ</a:t>
            </a:r>
            <a:endParaRPr lang="en-US" altLang="ja-JP" sz="2400" b="1" dirty="0">
              <a:solidFill>
                <a:schemeClr val="bg1"/>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bg1"/>
                </a:solidFill>
                <a:latin typeface="Meiryo UI" panose="020B0604030504040204" pitchFamily="34" charset="-128"/>
                <a:ea typeface="Meiryo UI" panose="020B0604030504040204" pitchFamily="34" charset="-128"/>
              </a:rPr>
              <a:t>　おわりに</a:t>
            </a:r>
          </a:p>
          <a:p>
            <a:pPr marL="346075" lvl="1" indent="0">
              <a:buNone/>
            </a:pPr>
            <a:endParaRPr lang="en-US" altLang="ja-JP" sz="1500"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注意事項</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・記載している試験情報は</a:t>
            </a:r>
            <a:r>
              <a:rPr lang="en-US" altLang="ja-JP" b="1" dirty="0">
                <a:solidFill>
                  <a:schemeClr val="bg1"/>
                </a:solidFill>
                <a:latin typeface="Meiryo UI" panose="020B0604030504040204" pitchFamily="34" charset="-128"/>
                <a:ea typeface="Meiryo UI" panose="020B0604030504040204" pitchFamily="34" charset="-128"/>
              </a:rPr>
              <a:t>2019</a:t>
            </a:r>
            <a:r>
              <a:rPr lang="ja-JP" altLang="en-US" b="1">
                <a:solidFill>
                  <a:schemeClr val="bg1"/>
                </a:solidFill>
                <a:latin typeface="Meiryo UI" panose="020B0604030504040204" pitchFamily="34" charset="-128"/>
                <a:ea typeface="Meiryo UI" panose="020B0604030504040204" pitchFamily="34" charset="-128"/>
              </a:rPr>
              <a:t>年</a:t>
            </a:r>
            <a:r>
              <a:rPr lang="en-US" altLang="ja-JP" b="1" dirty="0">
                <a:solidFill>
                  <a:schemeClr val="bg1"/>
                </a:solidFill>
                <a:latin typeface="Meiryo UI" panose="020B0604030504040204" pitchFamily="34" charset="-128"/>
                <a:ea typeface="Meiryo UI" panose="020B0604030504040204" pitchFamily="34" charset="-128"/>
              </a:rPr>
              <a:t>9</a:t>
            </a:r>
            <a:r>
              <a:rPr lang="ja-JP" altLang="en-US" b="1">
                <a:solidFill>
                  <a:schemeClr val="bg1"/>
                </a:solidFill>
                <a:latin typeface="Meiryo UI" panose="020B0604030504040204" pitchFamily="34" charset="-128"/>
                <a:ea typeface="Meiryo UI" panose="020B0604030504040204" pitchFamily="34" charset="-128"/>
              </a:rPr>
              <a:t>月時点のものです。最新の試験内容については</a:t>
            </a:r>
            <a:r>
              <a:rPr lang="en-US" altLang="ja-JP" b="1" dirty="0">
                <a:solidFill>
                  <a:schemeClr val="bg1"/>
                </a:solidFill>
                <a:latin typeface="Meiryo UI" panose="020B0604030504040204" pitchFamily="34" charset="-128"/>
                <a:ea typeface="Meiryo UI" panose="020B0604030504040204" pitchFamily="34" charset="-128"/>
              </a:rPr>
              <a:t>CNCF</a:t>
            </a:r>
            <a:r>
              <a:rPr lang="ja-JP" altLang="en-US" b="1">
                <a:solidFill>
                  <a:schemeClr val="bg1"/>
                </a:solidFill>
                <a:latin typeface="Meiryo UI" panose="020B0604030504040204" pitchFamily="34" charset="-128"/>
                <a:ea typeface="Meiryo UI" panose="020B0604030504040204" pitchFamily="34" charset="-128"/>
              </a:rPr>
              <a:t>のカリキュラムを随時ご確認ください。</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a:t>
            </a:r>
            <a:r>
              <a:rPr lang="en-US" altLang="ja-JP" b="1" dirty="0">
                <a:solidFill>
                  <a:schemeClr val="bg1"/>
                </a:solidFill>
                <a:latin typeface="Meiryo UI" panose="020B0604030504040204" pitchFamily="34" charset="-128"/>
                <a:ea typeface="Meiryo UI" panose="020B0604030504040204" pitchFamily="34" charset="-128"/>
              </a:rPr>
              <a:t>NDA</a:t>
            </a:r>
            <a:r>
              <a:rPr lang="ja-JP" altLang="en-US" b="1">
                <a:solidFill>
                  <a:schemeClr val="bg1"/>
                </a:solidFill>
                <a:latin typeface="Meiryo UI" panose="020B0604030504040204" pitchFamily="34" charset="-128"/>
                <a:ea typeface="Meiryo UI" panose="020B0604030504040204" pitchFamily="34" charset="-128"/>
              </a:rPr>
              <a:t>遵守のため、出題内容は記載いたしません。また、本セッションの情報は社内利用に留めるようお願いいたします。</a:t>
            </a:r>
            <a:endParaRPr lang="en-US" altLang="ja-JP" b="1"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51262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colorTemperature colorTemp="6935"/>
                    </a14:imgEffect>
                    <a14:imgEffect>
                      <a14:saturation sat="94000"/>
                    </a14:imgEffect>
                    <a14:imgEffect>
                      <a14:brightnessContrast bright="-7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B3453EC-100A-E648-9F9C-EAEBDA1F99DB}"/>
              </a:ext>
            </a:extLst>
          </p:cNvPr>
          <p:cNvSpPr>
            <a:spLocks noGrp="1"/>
          </p:cNvSpPr>
          <p:nvPr>
            <p:ph type="title"/>
          </p:nvPr>
        </p:nvSpPr>
        <p:spPr/>
        <p:txBody>
          <a:bodyPr/>
          <a:lstStyle/>
          <a:p>
            <a:r>
              <a:rPr lang="en-US" altLang="ja-JP" b="1" dirty="0">
                <a:solidFill>
                  <a:schemeClr val="bg1"/>
                </a:solidFill>
                <a:latin typeface="Meiryo UI" panose="020B0604030504040204" pitchFamily="34" charset="-128"/>
                <a:ea typeface="Meiryo UI" panose="020B0604030504040204" pitchFamily="34" charset="-128"/>
              </a:rPr>
              <a:t>Agenda</a:t>
            </a:r>
            <a:endParaRPr kumimoji="1" lang="ja-JP" altLang="en-US" b="1">
              <a:solidFill>
                <a:schemeClr val="bg1"/>
              </a:solidFill>
              <a:latin typeface="Meiryo UI" panose="020B0604030504040204" pitchFamily="34" charset="-128"/>
              <a:ea typeface="Meiryo UI" panose="020B0604030504040204" pitchFamily="34" charset="-128"/>
            </a:endParaRPr>
          </a:p>
        </p:txBody>
      </p:sp>
      <p:sp>
        <p:nvSpPr>
          <p:cNvPr id="5" name="コンテンツ プレースホルダー 4">
            <a:extLst>
              <a:ext uri="{FF2B5EF4-FFF2-40B4-BE49-F238E27FC236}">
                <a16:creationId xmlns:a16="http://schemas.microsoft.com/office/drawing/2014/main" id="{6E96D4DB-B246-B241-801F-54315624937F}"/>
              </a:ext>
            </a:extLst>
          </p:cNvPr>
          <p:cNvSpPr>
            <a:spLocks noGrp="1"/>
          </p:cNvSpPr>
          <p:nvPr>
            <p:ph idx="1"/>
          </p:nvPr>
        </p:nvSpPr>
        <p:spPr/>
        <p:txBody>
          <a:bodyPr/>
          <a:lstStyle/>
          <a:p>
            <a:pPr marL="742950" lvl="1" indent="-285750">
              <a:buClr>
                <a:schemeClr val="bg1"/>
              </a:buClr>
              <a:buFont typeface="Arial" panose="020B0604020202020204" pitchFamily="34" charset="0"/>
              <a:buChar char="•"/>
            </a:pPr>
            <a:endParaRPr lang="en-US" altLang="ja-JP" sz="1500" b="1" dirty="0">
              <a:solidFill>
                <a:schemeClr val="bg1"/>
              </a:solidFill>
              <a:latin typeface="Meiryo UI" panose="020B0604030504040204" pitchFamily="34" charset="-128"/>
              <a:ea typeface="Meiryo UI" panose="020B0604030504040204" pitchFamily="34" charset="-128"/>
            </a:endParaRPr>
          </a:p>
          <a:p>
            <a:pPr marL="742950" lvl="1" indent="-285750">
              <a:buClr>
                <a:schemeClr val="bg1"/>
              </a:buClr>
              <a:buFont typeface="Arial" panose="020B0604020202020204" pitchFamily="34" charset="0"/>
              <a:buChar char="•"/>
            </a:pPr>
            <a:r>
              <a:rPr lang="en-US" altLang="ja-JP" sz="2400" b="1" dirty="0">
                <a:solidFill>
                  <a:schemeClr val="bg1"/>
                </a:solidFill>
                <a:latin typeface="Meiryo UI" panose="020B0604030504040204" pitchFamily="34" charset="-128"/>
                <a:ea typeface="Meiryo UI" panose="020B0604030504040204" pitchFamily="34" charset="-128"/>
              </a:rPr>
              <a:t>Introduction</a:t>
            </a:r>
          </a:p>
          <a:p>
            <a:pPr marL="457200" lvl="1" indent="0">
              <a:buClr>
                <a:schemeClr val="bg1"/>
              </a:buClr>
              <a:buNone/>
            </a:pPr>
            <a:r>
              <a:rPr lang="en-US" altLang="ja-JP" sz="2400" b="1" dirty="0">
                <a:solidFill>
                  <a:schemeClr val="bg1"/>
                </a:solidFill>
                <a:latin typeface="Meiryo UI" panose="020B0604030504040204" pitchFamily="34" charset="-128"/>
                <a:ea typeface="Meiryo UI" panose="020B0604030504040204" pitchFamily="34" charset="-128"/>
              </a:rPr>
              <a:t>  </a:t>
            </a:r>
            <a:r>
              <a:rPr lang="ja-JP" altLang="en-US" sz="2400" b="1">
                <a:solidFill>
                  <a:schemeClr val="bg1"/>
                </a:solidFill>
                <a:latin typeface="Meiryo UI" panose="020B0604030504040204" pitchFamily="34" charset="-128"/>
                <a:ea typeface="Meiryo UI" panose="020B0604030504040204" pitchFamily="34" charset="-128"/>
              </a:rPr>
              <a:t>コンテナ技術が注目される理由とは</a:t>
            </a:r>
            <a:endParaRPr lang="en-US" altLang="ja-JP" sz="2400" b="1" dirty="0">
              <a:solidFill>
                <a:schemeClr val="bg1"/>
              </a:solidFill>
              <a:latin typeface="Meiryo UI" panose="020B0604030504040204" pitchFamily="34" charset="-128"/>
              <a:ea typeface="Meiryo UI" panose="020B0604030504040204" pitchFamily="34" charset="-128"/>
            </a:endParaRPr>
          </a:p>
          <a:p>
            <a:pPr marL="742950" lvl="1" indent="-285750">
              <a:buClr>
                <a:schemeClr val="tx1">
                  <a:lumMod val="50000"/>
                  <a:lumOff val="50000"/>
                </a:schemeClr>
              </a:buClr>
              <a:buFont typeface="Arial" panose="020B0604020202020204" pitchFamily="34" charset="0"/>
              <a:buChar char="•"/>
            </a:pPr>
            <a:r>
              <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rPr>
              <a:t>CKA/CKAD</a:t>
            </a:r>
          </a:p>
          <a:p>
            <a:pPr marL="457200" lvl="1" indent="0">
              <a:buClr>
                <a:schemeClr val="bg1"/>
              </a:buClr>
              <a:buNone/>
            </a:pP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　資格概要</a:t>
            </a:r>
          </a:p>
          <a:p>
            <a:pPr marL="457200" lvl="1" indent="0">
              <a:buClr>
                <a:schemeClr val="bg1"/>
              </a:buClr>
              <a:buNone/>
            </a:pP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　何故この資格が必要なのか？</a:t>
            </a:r>
            <a:endPar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　勉強会の参加と学習方法</a:t>
            </a:r>
          </a:p>
          <a:p>
            <a:pPr marL="457200" lvl="1" indent="0">
              <a:buClr>
                <a:schemeClr val="bg1"/>
              </a:buClr>
              <a:buNone/>
            </a:pP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　試験当日の流れ</a:t>
            </a:r>
            <a:endParaRPr lang="en-US" altLang="ja-JP" sz="2400" b="1" dirty="0">
              <a:solidFill>
                <a:schemeClr val="tx1">
                  <a:lumMod val="50000"/>
                  <a:lumOff val="50000"/>
                </a:schemeClr>
              </a:solidFill>
              <a:latin typeface="Meiryo UI" panose="020B0604030504040204" pitchFamily="34" charset="-128"/>
              <a:ea typeface="Meiryo UI" panose="020B0604030504040204" pitchFamily="34" charset="-128"/>
            </a:endParaRPr>
          </a:p>
          <a:p>
            <a:pPr marL="457200" lvl="1" indent="0">
              <a:buClr>
                <a:schemeClr val="bg1"/>
              </a:buClr>
              <a:buNone/>
            </a:pPr>
            <a:r>
              <a:rPr lang="ja-JP" altLang="en-US" sz="2400" b="1">
                <a:solidFill>
                  <a:schemeClr val="tx1">
                    <a:lumMod val="50000"/>
                    <a:lumOff val="50000"/>
                  </a:schemeClr>
                </a:solidFill>
                <a:latin typeface="Meiryo UI" panose="020B0604030504040204" pitchFamily="34" charset="-128"/>
                <a:ea typeface="Meiryo UI" panose="020B0604030504040204" pitchFamily="34" charset="-128"/>
              </a:rPr>
              <a:t>　おわりに</a:t>
            </a:r>
          </a:p>
          <a:p>
            <a:pPr marL="346075" lvl="1" indent="0">
              <a:buNone/>
            </a:pPr>
            <a:endParaRPr lang="en-US" altLang="ja-JP" sz="1500"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注意事項</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・記載している試験情報は</a:t>
            </a:r>
            <a:r>
              <a:rPr lang="en-US" altLang="ja-JP" b="1" dirty="0">
                <a:solidFill>
                  <a:schemeClr val="bg1"/>
                </a:solidFill>
                <a:latin typeface="Meiryo UI" panose="020B0604030504040204" pitchFamily="34" charset="-128"/>
                <a:ea typeface="Meiryo UI" panose="020B0604030504040204" pitchFamily="34" charset="-128"/>
              </a:rPr>
              <a:t>2019</a:t>
            </a:r>
            <a:r>
              <a:rPr lang="ja-JP" altLang="en-US" b="1">
                <a:solidFill>
                  <a:schemeClr val="bg1"/>
                </a:solidFill>
                <a:latin typeface="Meiryo UI" panose="020B0604030504040204" pitchFamily="34" charset="-128"/>
                <a:ea typeface="Meiryo UI" panose="020B0604030504040204" pitchFamily="34" charset="-128"/>
              </a:rPr>
              <a:t>年</a:t>
            </a:r>
            <a:r>
              <a:rPr lang="en-US" altLang="ja-JP" b="1" dirty="0">
                <a:solidFill>
                  <a:schemeClr val="bg1"/>
                </a:solidFill>
                <a:latin typeface="Meiryo UI" panose="020B0604030504040204" pitchFamily="34" charset="-128"/>
                <a:ea typeface="Meiryo UI" panose="020B0604030504040204" pitchFamily="34" charset="-128"/>
              </a:rPr>
              <a:t>9</a:t>
            </a:r>
            <a:r>
              <a:rPr lang="ja-JP" altLang="en-US" b="1">
                <a:solidFill>
                  <a:schemeClr val="bg1"/>
                </a:solidFill>
                <a:latin typeface="Meiryo UI" panose="020B0604030504040204" pitchFamily="34" charset="-128"/>
                <a:ea typeface="Meiryo UI" panose="020B0604030504040204" pitchFamily="34" charset="-128"/>
              </a:rPr>
              <a:t>月時点のものです。最新の試験内容については</a:t>
            </a:r>
            <a:r>
              <a:rPr lang="en-US" altLang="ja-JP" b="1" dirty="0">
                <a:solidFill>
                  <a:schemeClr val="bg1"/>
                </a:solidFill>
                <a:latin typeface="Meiryo UI" panose="020B0604030504040204" pitchFamily="34" charset="-128"/>
                <a:ea typeface="Meiryo UI" panose="020B0604030504040204" pitchFamily="34" charset="-128"/>
              </a:rPr>
              <a:t>CNCF</a:t>
            </a:r>
            <a:r>
              <a:rPr lang="ja-JP" altLang="en-US" b="1">
                <a:solidFill>
                  <a:schemeClr val="bg1"/>
                </a:solidFill>
                <a:latin typeface="Meiryo UI" panose="020B0604030504040204" pitchFamily="34" charset="-128"/>
                <a:ea typeface="Meiryo UI" panose="020B0604030504040204" pitchFamily="34" charset="-128"/>
              </a:rPr>
              <a:t>のカリキュラムを随時ご確認ください。</a:t>
            </a: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endParaRPr lang="en-US" altLang="ja-JP" b="1" dirty="0">
              <a:solidFill>
                <a:schemeClr val="bg1"/>
              </a:solidFill>
              <a:latin typeface="Meiryo UI" panose="020B0604030504040204" pitchFamily="34" charset="-128"/>
              <a:ea typeface="Meiryo UI" panose="020B0604030504040204" pitchFamily="34" charset="-128"/>
            </a:endParaRPr>
          </a:p>
          <a:p>
            <a:pPr marL="346075" lvl="1" indent="0">
              <a:buNone/>
            </a:pPr>
            <a:r>
              <a:rPr lang="ja-JP" altLang="en-US" b="1">
                <a:solidFill>
                  <a:schemeClr val="bg1"/>
                </a:solidFill>
                <a:latin typeface="Meiryo UI" panose="020B0604030504040204" pitchFamily="34" charset="-128"/>
                <a:ea typeface="Meiryo UI" panose="020B0604030504040204" pitchFamily="34" charset="-128"/>
              </a:rPr>
              <a:t>・</a:t>
            </a:r>
            <a:r>
              <a:rPr lang="en-US" altLang="ja-JP" b="1" dirty="0">
                <a:solidFill>
                  <a:schemeClr val="bg1"/>
                </a:solidFill>
                <a:latin typeface="Meiryo UI" panose="020B0604030504040204" pitchFamily="34" charset="-128"/>
                <a:ea typeface="Meiryo UI" panose="020B0604030504040204" pitchFamily="34" charset="-128"/>
              </a:rPr>
              <a:t>NDA</a:t>
            </a:r>
            <a:r>
              <a:rPr lang="ja-JP" altLang="en-US" b="1">
                <a:solidFill>
                  <a:schemeClr val="bg1"/>
                </a:solidFill>
                <a:latin typeface="Meiryo UI" panose="020B0604030504040204" pitchFamily="34" charset="-128"/>
                <a:ea typeface="Meiryo UI" panose="020B0604030504040204" pitchFamily="34" charset="-128"/>
              </a:rPr>
              <a:t>遵守のため、出題内容は記載いたしません。また、本セッションの情報は社内利用に留めるようお願いいたします。</a:t>
            </a:r>
            <a:endParaRPr lang="en-US" altLang="ja-JP" b="1"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2551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A02AE2A-15D8-7941-95E6-55E11E43C5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598" y="1237400"/>
            <a:ext cx="2649533" cy="1819324"/>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altLang="ja-JP" dirty="0">
                <a:latin typeface="+mj-ea"/>
              </a:rPr>
              <a:t>2025</a:t>
            </a:r>
            <a:r>
              <a:rPr lang="ja-JP" altLang="en-US">
                <a:latin typeface="+mj-ea"/>
              </a:rPr>
              <a:t>年の崖を乗り越えるために</a:t>
            </a:r>
          </a:p>
        </p:txBody>
      </p:sp>
      <p:sp>
        <p:nvSpPr>
          <p:cNvPr id="9" name="コンテンツ プレースホルダー 8">
            <a:extLst>
              <a:ext uri="{FF2B5EF4-FFF2-40B4-BE49-F238E27FC236}">
                <a16:creationId xmlns:a16="http://schemas.microsoft.com/office/drawing/2014/main" id="{1A1AB747-4E40-D048-A1D5-503278F3E968}"/>
              </a:ext>
            </a:extLst>
          </p:cNvPr>
          <p:cNvSpPr>
            <a:spLocks noGrp="1"/>
          </p:cNvSpPr>
          <p:nvPr>
            <p:ph idx="1"/>
          </p:nvPr>
        </p:nvSpPr>
        <p:spPr>
          <a:xfrm>
            <a:off x="2784245" y="1320050"/>
            <a:ext cx="6281099" cy="1582656"/>
          </a:xfrm>
        </p:spPr>
        <p:txBody>
          <a:bodyPr anchor="t"/>
          <a:lstStyle/>
          <a:p>
            <a:r>
              <a:rPr lang="en-US" altLang="ja-JP" sz="1400" dirty="0">
                <a:latin typeface="+mn-ea"/>
              </a:rPr>
              <a:t>2025</a:t>
            </a:r>
            <a:r>
              <a:rPr lang="ja-JP" altLang="en-US" sz="1400">
                <a:latin typeface="+mn-ea"/>
              </a:rPr>
              <a:t>年以降、最大</a:t>
            </a:r>
            <a:r>
              <a:rPr lang="en-US" altLang="ja-JP" sz="1400" dirty="0">
                <a:latin typeface="+mn-ea"/>
              </a:rPr>
              <a:t>12</a:t>
            </a:r>
            <a:r>
              <a:rPr lang="ja-JP" altLang="en-US" sz="1400">
                <a:latin typeface="+mn-ea"/>
              </a:rPr>
              <a:t>兆円</a:t>
            </a:r>
            <a:r>
              <a:rPr lang="en-US" altLang="ja-JP" sz="1400" dirty="0">
                <a:latin typeface="+mn-ea"/>
              </a:rPr>
              <a:t>/</a:t>
            </a:r>
            <a:r>
              <a:rPr lang="ja-JP" altLang="en-US" sz="1400">
                <a:latin typeface="+mn-ea"/>
              </a:rPr>
              <a:t>年（現在の約３倍）の経済損失が生じる可能性</a:t>
            </a:r>
            <a:endParaRPr lang="en-US" altLang="ja-JP" sz="1400" dirty="0">
              <a:latin typeface="+mn-ea"/>
            </a:endParaRPr>
          </a:p>
          <a:p>
            <a:endParaRPr lang="en-US" altLang="ja-JP" sz="1400" dirty="0">
              <a:latin typeface="+mn-ea"/>
            </a:endParaRPr>
          </a:p>
          <a:p>
            <a:r>
              <a:rPr lang="en-US" altLang="ja-JP" sz="1400" dirty="0">
                <a:latin typeface="+mn-ea"/>
              </a:rPr>
              <a:t>【DX</a:t>
            </a:r>
            <a:r>
              <a:rPr lang="ja-JP" altLang="en-US" sz="1400">
                <a:latin typeface="+mn-ea"/>
              </a:rPr>
              <a:t>シナリオ </a:t>
            </a:r>
            <a:r>
              <a:rPr lang="en-US" altLang="ja-JP" sz="1400" dirty="0">
                <a:latin typeface="+mn-ea"/>
              </a:rPr>
              <a:t>】2025</a:t>
            </a:r>
            <a:r>
              <a:rPr lang="ja-JP" altLang="en-US" sz="1400">
                <a:latin typeface="+mn-ea"/>
              </a:rPr>
              <a:t>年までの間に、</a:t>
            </a:r>
            <a:r>
              <a:rPr lang="ja-JP" altLang="en-US" sz="1400" b="1" u="sng">
                <a:solidFill>
                  <a:srgbClr val="0070C0"/>
                </a:solidFill>
                <a:latin typeface="+mn-ea"/>
              </a:rPr>
              <a:t>複雑化・ブラックボックス化した既存システムについて、廃棄や塩漬け</a:t>
            </a:r>
            <a:r>
              <a:rPr lang="ja-JP" altLang="en-US" sz="1400">
                <a:latin typeface="+mn-ea"/>
              </a:rPr>
              <a:t>にするもの等を仕分けしながら、</a:t>
            </a:r>
            <a:r>
              <a:rPr lang="ja-JP" altLang="en-US" sz="1400" b="1" u="sng">
                <a:solidFill>
                  <a:schemeClr val="accent4"/>
                </a:solidFill>
                <a:latin typeface="+mn-ea"/>
              </a:rPr>
              <a:t>必要なものについて刷新</a:t>
            </a:r>
            <a:r>
              <a:rPr lang="ja-JP" altLang="en-US" sz="1400">
                <a:latin typeface="+mn-ea"/>
              </a:rPr>
              <a:t>しつつ 、</a:t>
            </a:r>
            <a:r>
              <a:rPr lang="en-US" altLang="ja-JP" sz="1400" dirty="0">
                <a:latin typeface="+mn-ea"/>
              </a:rPr>
              <a:t>DX</a:t>
            </a:r>
            <a:r>
              <a:rPr lang="ja-JP" altLang="en-US" sz="1400">
                <a:latin typeface="+mn-ea"/>
              </a:rPr>
              <a:t>を実現することにより、</a:t>
            </a:r>
            <a:r>
              <a:rPr lang="en-US" altLang="ja-JP" sz="1400" dirty="0">
                <a:latin typeface="+mn-ea"/>
              </a:rPr>
              <a:t>2030</a:t>
            </a:r>
            <a:r>
              <a:rPr lang="ja-JP" altLang="en-US" sz="1400">
                <a:latin typeface="+mn-ea"/>
              </a:rPr>
              <a:t>年実質</a:t>
            </a:r>
            <a:r>
              <a:rPr lang="en-US" altLang="ja-JP" sz="1400" dirty="0">
                <a:latin typeface="+mn-ea"/>
              </a:rPr>
              <a:t>GDP130</a:t>
            </a:r>
            <a:r>
              <a:rPr lang="ja-JP" altLang="en-US" sz="1400">
                <a:latin typeface="+mn-ea"/>
              </a:rPr>
              <a:t>兆円超の押上げを実現</a:t>
            </a:r>
          </a:p>
        </p:txBody>
      </p:sp>
      <p:sp>
        <p:nvSpPr>
          <p:cNvPr id="5" name="テキスト ボックス 4">
            <a:extLst>
              <a:ext uri="{FF2B5EF4-FFF2-40B4-BE49-F238E27FC236}">
                <a16:creationId xmlns:a16="http://schemas.microsoft.com/office/drawing/2014/main" id="{B32D0FFC-167D-204C-9E56-61C58F449169}"/>
              </a:ext>
            </a:extLst>
          </p:cNvPr>
          <p:cNvSpPr txBox="1"/>
          <p:nvPr/>
        </p:nvSpPr>
        <p:spPr>
          <a:xfrm>
            <a:off x="549364" y="6473392"/>
            <a:ext cx="6921896" cy="307777"/>
          </a:xfrm>
          <a:prstGeom prst="rect">
            <a:avLst/>
          </a:prstGeom>
          <a:noFill/>
        </p:spPr>
        <p:txBody>
          <a:bodyPr wrap="square" rtlCol="0">
            <a:spAutoFit/>
          </a:bodyPr>
          <a:lstStyle/>
          <a:p>
            <a:pPr fontAlgn="auto">
              <a:spcBef>
                <a:spcPts val="0"/>
              </a:spcBef>
              <a:spcAft>
                <a:spcPts val="0"/>
              </a:spcAft>
              <a:buNone/>
            </a:pPr>
            <a:r>
              <a:rPr lang="ja-JP" altLang="en-US" sz="700" b="0" kern="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出展：経済</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産業省</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 </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デジタルトランスフォーメーションに向けた研究会</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2018</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年</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9</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月</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7</a:t>
            </a:r>
            <a:r>
              <a:rPr lang="ja-JP" altLang="en-US" sz="700" b="0" kern="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日発行</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　</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DX</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レポート～</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IT</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システム「</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2025</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年の崖」の克服と</a:t>
            </a:r>
            <a:r>
              <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DX</a:t>
            </a:r>
            <a:r>
              <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の本格的な</a:t>
            </a:r>
            <a:r>
              <a:rPr lang="ja-JP" altLang="en-US" sz="700" b="0" kern="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rPr>
              <a:t>展開～</a:t>
            </a:r>
            <a:endParaRPr lang="en-US" altLang="ja-JP"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endParaRPr>
          </a:p>
          <a:p>
            <a:pPr fontAlgn="auto">
              <a:spcBef>
                <a:spcPts val="0"/>
              </a:spcBef>
              <a:spcAft>
                <a:spcPts val="0"/>
              </a:spcAft>
              <a:buNone/>
            </a:pPr>
            <a:r>
              <a:rPr lang="en" altLang="ja-JP" sz="700" b="0" dirty="0">
                <a:latin typeface="Meiryo" panose="020B0604030504040204" pitchFamily="34" charset="-128"/>
                <a:ea typeface="Meiryo" panose="020B0604030504040204" pitchFamily="34" charset="-128"/>
                <a:hlinkClick r:id="rId4"/>
              </a:rPr>
              <a:t>http://www.meti.go.jp/shingikai/mono_info_service/digital_transformation/20180907_report.html</a:t>
            </a:r>
            <a:endParaRPr lang="ja-JP" altLang="en-US" sz="700" b="0" kern="0" dirty="0">
              <a:solidFill>
                <a:srgbClr val="000000"/>
              </a:solidFill>
              <a:latin typeface="Meiryo" panose="020B0604030504040204" pitchFamily="34" charset="-128"/>
              <a:ea typeface="Meiryo" panose="020B0604030504040204" pitchFamily="34" charset="-128"/>
              <a:cs typeface="Meiryo UI" panose="020B0604030504040204" pitchFamily="50" charset="-128"/>
              <a:sym typeface="Calibri"/>
            </a:endParaRPr>
          </a:p>
        </p:txBody>
      </p:sp>
      <p:sp>
        <p:nvSpPr>
          <p:cNvPr id="27" name="角丸四角形 26">
            <a:extLst>
              <a:ext uri="{FF2B5EF4-FFF2-40B4-BE49-F238E27FC236}">
                <a16:creationId xmlns:a16="http://schemas.microsoft.com/office/drawing/2014/main" id="{15AEE693-BCFE-9D49-B710-B1793AE7E6DB}"/>
              </a:ext>
            </a:extLst>
          </p:cNvPr>
          <p:cNvSpPr/>
          <p:nvPr/>
        </p:nvSpPr>
        <p:spPr>
          <a:xfrm>
            <a:off x="673397" y="3802703"/>
            <a:ext cx="2520000" cy="540000"/>
          </a:xfrm>
          <a:prstGeom prst="roundRect">
            <a:avLst/>
          </a:prstGeom>
          <a:solidFill>
            <a:schemeClr val="tx2">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予算比率</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a:t>
            </a:r>
            <a:r>
              <a:rPr lang="ja-JP" altLang="en-US"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ラン・ザ・ビジネス </a:t>
            </a: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 </a:t>
            </a:r>
            <a:r>
              <a:rPr lang="ja-JP" altLang="en-US"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バリュー・</a:t>
            </a:r>
            <a:r>
              <a:rPr lang="ja-JP" altLang="en-US" sz="900" b="0">
                <a:solidFill>
                  <a:srgbClr val="0000FF"/>
                </a:solidFill>
                <a:latin typeface="Meiryo" panose="020B0604030504040204" pitchFamily="34" charset="-128"/>
                <a:ea typeface="Meiryo" panose="020B0604030504040204" pitchFamily="34" charset="-128"/>
                <a:cs typeface="Meiryo UI" panose="020B0604030504040204" pitchFamily="50" charset="-128"/>
              </a:rPr>
              <a:t>アップ</a:t>
            </a: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8 : 2</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28" name="角丸四角形 27">
            <a:extLst>
              <a:ext uri="{FF2B5EF4-FFF2-40B4-BE49-F238E27FC236}">
                <a16:creationId xmlns:a16="http://schemas.microsoft.com/office/drawing/2014/main" id="{6C0BFD36-3A35-A64F-9A85-F319BA636839}"/>
              </a:ext>
            </a:extLst>
          </p:cNvPr>
          <p:cNvSpPr/>
          <p:nvPr/>
        </p:nvSpPr>
        <p:spPr>
          <a:xfrm>
            <a:off x="6534606" y="3802703"/>
            <a:ext cx="2520000" cy="540000"/>
          </a:xfrm>
          <a:prstGeom prst="roundRect">
            <a:avLst/>
          </a:prstGeom>
          <a:solidFill>
            <a:schemeClr val="accent6">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予算比率</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a:t>
            </a:r>
            <a:r>
              <a:rPr lang="ja-JP" altLang="en-US"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ラン・ザ・ビジネス </a:t>
            </a: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 </a:t>
            </a:r>
            <a:r>
              <a:rPr lang="ja-JP" altLang="en-US"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バリュー・</a:t>
            </a:r>
            <a:r>
              <a:rPr lang="ja-JP" altLang="en-US" sz="900" b="0">
                <a:solidFill>
                  <a:srgbClr val="0000FF"/>
                </a:solidFill>
                <a:latin typeface="Meiryo" panose="020B0604030504040204" pitchFamily="34" charset="-128"/>
                <a:ea typeface="Meiryo" panose="020B0604030504040204" pitchFamily="34" charset="-128"/>
                <a:cs typeface="Meiryo UI" panose="020B0604030504040204" pitchFamily="50" charset="-128"/>
              </a:rPr>
              <a:t>アップ</a:t>
            </a:r>
            <a:r>
              <a:rPr lang="en-US" altLang="ja-JP" sz="9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6 : 4</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29" name="角丸四角形 28">
            <a:extLst>
              <a:ext uri="{FF2B5EF4-FFF2-40B4-BE49-F238E27FC236}">
                <a16:creationId xmlns:a16="http://schemas.microsoft.com/office/drawing/2014/main" id="{E3DA80C1-5914-254F-A8E2-79EA759A0C83}"/>
              </a:ext>
            </a:extLst>
          </p:cNvPr>
          <p:cNvSpPr/>
          <p:nvPr/>
        </p:nvSpPr>
        <p:spPr>
          <a:xfrm>
            <a:off x="673397" y="4431844"/>
            <a:ext cx="2520000" cy="540000"/>
          </a:xfrm>
          <a:prstGeom prst="roundRect">
            <a:avLst/>
          </a:prstGeom>
          <a:solidFill>
            <a:schemeClr val="tx2">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サービス追加</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数ヶ月</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0" name="角丸四角形 29">
            <a:extLst>
              <a:ext uri="{FF2B5EF4-FFF2-40B4-BE49-F238E27FC236}">
                <a16:creationId xmlns:a16="http://schemas.microsoft.com/office/drawing/2014/main" id="{D849FEB4-B013-A34F-9EA0-C918185186D4}"/>
              </a:ext>
            </a:extLst>
          </p:cNvPr>
          <p:cNvSpPr/>
          <p:nvPr/>
        </p:nvSpPr>
        <p:spPr>
          <a:xfrm>
            <a:off x="6534606" y="4431844"/>
            <a:ext cx="2520000" cy="540000"/>
          </a:xfrm>
          <a:prstGeom prst="roundRect">
            <a:avLst/>
          </a:prstGeom>
          <a:solidFill>
            <a:schemeClr val="accent6">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サービス追加</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数日</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1" name="角丸四角形 30">
            <a:extLst>
              <a:ext uri="{FF2B5EF4-FFF2-40B4-BE49-F238E27FC236}">
                <a16:creationId xmlns:a16="http://schemas.microsoft.com/office/drawing/2014/main" id="{3DF2E0B6-5F5B-0F49-8FE5-9C06912E23C8}"/>
              </a:ext>
            </a:extLst>
          </p:cNvPr>
          <p:cNvSpPr/>
          <p:nvPr/>
        </p:nvSpPr>
        <p:spPr>
          <a:xfrm>
            <a:off x="673397" y="5087699"/>
            <a:ext cx="2520000" cy="540000"/>
          </a:xfrm>
          <a:prstGeom prst="roundRect">
            <a:avLst/>
          </a:prstGeom>
          <a:solidFill>
            <a:schemeClr val="tx2">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人材平均年収</a:t>
            </a:r>
            <a:endPar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a:p>
            <a:pPr algn="ct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a:t>
            </a:r>
            <a:r>
              <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rPr>
              <a:t>2017</a:t>
            </a: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年）</a:t>
            </a:r>
            <a:endPar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a:p>
            <a:pPr algn="ctr">
              <a:buNone/>
            </a:pP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約</a:t>
            </a: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600</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万</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2" name="角丸四角形 31">
            <a:extLst>
              <a:ext uri="{FF2B5EF4-FFF2-40B4-BE49-F238E27FC236}">
                <a16:creationId xmlns:a16="http://schemas.microsoft.com/office/drawing/2014/main" id="{C37B5746-8593-CB4A-979C-D5DE8FF4C4AC}"/>
              </a:ext>
            </a:extLst>
          </p:cNvPr>
          <p:cNvSpPr/>
          <p:nvPr/>
        </p:nvSpPr>
        <p:spPr>
          <a:xfrm>
            <a:off x="6534606" y="5087699"/>
            <a:ext cx="2520000" cy="540000"/>
          </a:xfrm>
          <a:prstGeom prst="roundRect">
            <a:avLst/>
          </a:prstGeom>
          <a:solidFill>
            <a:schemeClr val="accent6">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人材平均年収</a:t>
            </a:r>
            <a:endPar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a:p>
            <a:pPr algn="ctr">
              <a:buNone/>
            </a:pPr>
            <a:r>
              <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rPr>
              <a:t>2017</a:t>
            </a: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年度の２倍</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3" name="角丸四角形 32">
            <a:extLst>
              <a:ext uri="{FF2B5EF4-FFF2-40B4-BE49-F238E27FC236}">
                <a16:creationId xmlns:a16="http://schemas.microsoft.com/office/drawing/2014/main" id="{4D8888D3-8226-4B49-8A17-D0D70372EDA3}"/>
              </a:ext>
            </a:extLst>
          </p:cNvPr>
          <p:cNvSpPr/>
          <p:nvPr/>
        </p:nvSpPr>
        <p:spPr>
          <a:xfrm>
            <a:off x="673397" y="5753119"/>
            <a:ext cx="2520000" cy="540000"/>
          </a:xfrm>
          <a:prstGeom prst="roundRect">
            <a:avLst/>
          </a:prstGeom>
          <a:solidFill>
            <a:schemeClr val="tx2">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産業成長率</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1%</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4" name="角丸四角形 33">
            <a:extLst>
              <a:ext uri="{FF2B5EF4-FFF2-40B4-BE49-F238E27FC236}">
                <a16:creationId xmlns:a16="http://schemas.microsoft.com/office/drawing/2014/main" id="{DBFAF209-2228-B645-8B71-28F56D981905}"/>
              </a:ext>
            </a:extLst>
          </p:cNvPr>
          <p:cNvSpPr/>
          <p:nvPr/>
        </p:nvSpPr>
        <p:spPr>
          <a:xfrm>
            <a:off x="6534606" y="5753119"/>
            <a:ext cx="2520000" cy="540000"/>
          </a:xfrm>
          <a:prstGeom prst="roundRect">
            <a:avLst/>
          </a:prstGeom>
          <a:solidFill>
            <a:schemeClr val="accent6">
              <a:lumMod val="20000"/>
              <a:lumOff val="80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buNone/>
            </a:pP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IT</a:t>
            </a:r>
            <a:r>
              <a:rPr lang="ja-JP" altLang="en-US" sz="1200" b="0">
                <a:solidFill>
                  <a:srgbClr val="0000FF"/>
                </a:solidFill>
                <a:latin typeface="Meiryo" panose="020B0604030504040204" pitchFamily="34" charset="-128"/>
                <a:ea typeface="Meiryo" panose="020B0604030504040204" pitchFamily="34" charset="-128"/>
                <a:cs typeface="Meiryo UI" panose="020B0604030504040204" pitchFamily="50" charset="-128"/>
              </a:rPr>
              <a:t>産業成長率</a:t>
            </a:r>
            <a:b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en-US" altLang="ja-JP" sz="1200" b="0" dirty="0">
                <a:solidFill>
                  <a:srgbClr val="0000FF"/>
                </a:solidFill>
                <a:latin typeface="Meiryo" panose="020B0604030504040204" pitchFamily="34" charset="-128"/>
                <a:ea typeface="Meiryo" panose="020B0604030504040204" pitchFamily="34" charset="-128"/>
                <a:cs typeface="Meiryo UI" panose="020B0604030504040204" pitchFamily="50" charset="-128"/>
              </a:rPr>
              <a:t>6%</a:t>
            </a:r>
            <a:endParaRPr lang="ja-JP" altLang="en-US" sz="1200" b="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8C9E6A30-78D1-D240-897C-B29A5A985EF2}"/>
              </a:ext>
            </a:extLst>
          </p:cNvPr>
          <p:cNvSpPr/>
          <p:nvPr/>
        </p:nvSpPr>
        <p:spPr>
          <a:xfrm>
            <a:off x="156575" y="3641731"/>
            <a:ext cx="395683" cy="79216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wrap="square" lIns="96000" tIns="96000" rIns="96000" bIns="96000" rtlCol="0" anchor="ctr">
            <a:noAutofit/>
          </a:bodyPr>
          <a:lstStyle/>
          <a:p>
            <a:pPr algn="ctr">
              <a:buNone/>
            </a:pPr>
            <a:r>
              <a:rPr lang="ja-JP" altLang="en-US" sz="12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投資面</a:t>
            </a:r>
          </a:p>
        </p:txBody>
      </p:sp>
      <p:sp>
        <p:nvSpPr>
          <p:cNvPr id="40" name="正方形/長方形 39">
            <a:extLst>
              <a:ext uri="{FF2B5EF4-FFF2-40B4-BE49-F238E27FC236}">
                <a16:creationId xmlns:a16="http://schemas.microsoft.com/office/drawing/2014/main" id="{758D9422-E8F2-4941-B998-7789AEC73B61}"/>
              </a:ext>
            </a:extLst>
          </p:cNvPr>
          <p:cNvSpPr/>
          <p:nvPr/>
        </p:nvSpPr>
        <p:spPr>
          <a:xfrm>
            <a:off x="153681" y="4961619"/>
            <a:ext cx="395683" cy="79216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wrap="square" lIns="96000" tIns="96000" rIns="96000" bIns="96000" rtlCol="0" anchor="ctr">
            <a:noAutofit/>
          </a:bodyPr>
          <a:lstStyle/>
          <a:p>
            <a:pPr algn="ctr">
              <a:buNone/>
            </a:pPr>
            <a:r>
              <a:rPr lang="ja-JP" altLang="en-US" sz="12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人材面</a:t>
            </a:r>
          </a:p>
        </p:txBody>
      </p:sp>
      <p:sp>
        <p:nvSpPr>
          <p:cNvPr id="41" name="正方形/長方形 40">
            <a:extLst>
              <a:ext uri="{FF2B5EF4-FFF2-40B4-BE49-F238E27FC236}">
                <a16:creationId xmlns:a16="http://schemas.microsoft.com/office/drawing/2014/main" id="{1D0DCA08-3694-3041-8E03-16B7E423BD58}"/>
              </a:ext>
            </a:extLst>
          </p:cNvPr>
          <p:cNvSpPr/>
          <p:nvPr/>
        </p:nvSpPr>
        <p:spPr>
          <a:xfrm>
            <a:off x="153681" y="4305764"/>
            <a:ext cx="395683" cy="79216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wrap="square" lIns="96000" tIns="96000" rIns="96000" bIns="96000" rtlCol="0" anchor="ctr">
            <a:noAutofit/>
          </a:bodyPr>
          <a:lstStyle/>
          <a:p>
            <a:pPr algn="ctr">
              <a:buNone/>
            </a:pPr>
            <a:r>
              <a:rPr lang="ja-JP" altLang="en-US" sz="12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技術面</a:t>
            </a:r>
          </a:p>
        </p:txBody>
      </p:sp>
      <p:sp>
        <p:nvSpPr>
          <p:cNvPr id="42" name="正方形/長方形 41">
            <a:extLst>
              <a:ext uri="{FF2B5EF4-FFF2-40B4-BE49-F238E27FC236}">
                <a16:creationId xmlns:a16="http://schemas.microsoft.com/office/drawing/2014/main" id="{5B1E58EA-97D2-704F-AFD9-36234172477A}"/>
              </a:ext>
            </a:extLst>
          </p:cNvPr>
          <p:cNvSpPr/>
          <p:nvPr/>
        </p:nvSpPr>
        <p:spPr>
          <a:xfrm>
            <a:off x="181475" y="5618059"/>
            <a:ext cx="482653" cy="81012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wrap="square" lIns="96000" tIns="96000" rIns="96000" bIns="96000" rtlCol="0" anchor="ctr">
            <a:noAutofit/>
          </a:bodyPr>
          <a:lstStyle/>
          <a:p>
            <a:pPr algn="ctr">
              <a:buNone/>
            </a:pPr>
            <a:r>
              <a:rPr lang="ja-JP" altLang="en-US" sz="12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ビジネス面</a:t>
            </a:r>
          </a:p>
        </p:txBody>
      </p:sp>
      <p:sp>
        <p:nvSpPr>
          <p:cNvPr id="43" name="テキスト ボックス 42">
            <a:extLst>
              <a:ext uri="{FF2B5EF4-FFF2-40B4-BE49-F238E27FC236}">
                <a16:creationId xmlns:a16="http://schemas.microsoft.com/office/drawing/2014/main" id="{FA8FD235-7CA8-3842-81E2-DF30A55D0ABC}"/>
              </a:ext>
            </a:extLst>
          </p:cNvPr>
          <p:cNvSpPr txBox="1"/>
          <p:nvPr/>
        </p:nvSpPr>
        <p:spPr>
          <a:xfrm>
            <a:off x="1082550" y="3383464"/>
            <a:ext cx="1701695" cy="338554"/>
          </a:xfrm>
          <a:prstGeom prst="rect">
            <a:avLst/>
          </a:prstGeom>
          <a:noFill/>
        </p:spPr>
        <p:txBody>
          <a:bodyPr wrap="square" rtlCol="0">
            <a:spAutoFit/>
          </a:bodyPr>
          <a:lstStyle/>
          <a:p>
            <a:pPr algn="ctr">
              <a:buNone/>
            </a:pPr>
            <a:r>
              <a:rPr lang="en-US" altLang="ja-JP"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2017</a:t>
            </a:r>
            <a:r>
              <a:rPr lang="ja-JP" altLang="en-US"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年 </a:t>
            </a:r>
            <a:r>
              <a:rPr lang="en-US" altLang="ja-JP"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 </a:t>
            </a:r>
            <a:r>
              <a:rPr lang="ja-JP" altLang="en-US"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現状</a:t>
            </a:r>
            <a:endParaRPr lang="en-US" altLang="ja-JP"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4" name="テキスト ボックス 43">
            <a:extLst>
              <a:ext uri="{FF2B5EF4-FFF2-40B4-BE49-F238E27FC236}">
                <a16:creationId xmlns:a16="http://schemas.microsoft.com/office/drawing/2014/main" id="{D5F0D164-6A6D-C641-BA51-80E216315C34}"/>
              </a:ext>
            </a:extLst>
          </p:cNvPr>
          <p:cNvSpPr txBox="1"/>
          <p:nvPr/>
        </p:nvSpPr>
        <p:spPr>
          <a:xfrm>
            <a:off x="6776929" y="3383464"/>
            <a:ext cx="2035355" cy="338554"/>
          </a:xfrm>
          <a:prstGeom prst="rect">
            <a:avLst/>
          </a:prstGeom>
          <a:noFill/>
        </p:spPr>
        <p:txBody>
          <a:bodyPr wrap="square" rtlCol="0">
            <a:spAutoFit/>
          </a:bodyPr>
          <a:lstStyle/>
          <a:p>
            <a:pPr algn="ctr">
              <a:buNone/>
            </a:pPr>
            <a:r>
              <a:rPr lang="en-US" altLang="ja-JP"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2025</a:t>
            </a:r>
            <a:r>
              <a:rPr lang="ja-JP" altLang="en-US"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年 </a:t>
            </a:r>
            <a:r>
              <a:rPr lang="en-US" altLang="ja-JP"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 </a:t>
            </a:r>
            <a:r>
              <a:rPr lang="ja-JP" altLang="en-US"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目標</a:t>
            </a:r>
          </a:p>
        </p:txBody>
      </p:sp>
      <p:sp>
        <p:nvSpPr>
          <p:cNvPr id="45" name="テキスト ボックス 44">
            <a:extLst>
              <a:ext uri="{FF2B5EF4-FFF2-40B4-BE49-F238E27FC236}">
                <a16:creationId xmlns:a16="http://schemas.microsoft.com/office/drawing/2014/main" id="{6F0DCBBC-9A39-2F4E-9F74-375205EA25F6}"/>
              </a:ext>
            </a:extLst>
          </p:cNvPr>
          <p:cNvSpPr txBox="1"/>
          <p:nvPr/>
        </p:nvSpPr>
        <p:spPr>
          <a:xfrm>
            <a:off x="3905168" y="3383464"/>
            <a:ext cx="1868244" cy="338554"/>
          </a:xfrm>
          <a:prstGeom prst="rect">
            <a:avLst/>
          </a:prstGeom>
          <a:noFill/>
        </p:spPr>
        <p:txBody>
          <a:bodyPr wrap="square" rtlCol="0">
            <a:spAutoFit/>
          </a:bodyPr>
          <a:lstStyle/>
          <a:p>
            <a:pPr algn="ctr">
              <a:buNone/>
            </a:pPr>
            <a:r>
              <a:rPr lang="ja-JP" altLang="en-US" sz="1600" b="0" dirty="0">
                <a:solidFill>
                  <a:schemeClr val="tx1">
                    <a:lumMod val="75000"/>
                    <a:lumOff val="25000"/>
                  </a:schemeClr>
                </a:solidFill>
                <a:latin typeface="Meiryo" panose="020B0604030504040204" pitchFamily="34" charset="-128"/>
                <a:ea typeface="Meiryo" panose="020B0604030504040204" pitchFamily="34" charset="-128"/>
                <a:cs typeface="Meiryo UI" panose="020B0604030504040204" pitchFamily="50" charset="-128"/>
              </a:rPr>
              <a:t>飛躍のための施策</a:t>
            </a:r>
          </a:p>
        </p:txBody>
      </p:sp>
      <p:sp>
        <p:nvSpPr>
          <p:cNvPr id="3" name="正方形/長方形 2">
            <a:extLst>
              <a:ext uri="{FF2B5EF4-FFF2-40B4-BE49-F238E27FC236}">
                <a16:creationId xmlns:a16="http://schemas.microsoft.com/office/drawing/2014/main" id="{588FD98C-3820-4E4E-987C-B36F969A339E}"/>
              </a:ext>
            </a:extLst>
          </p:cNvPr>
          <p:cNvSpPr/>
          <p:nvPr/>
        </p:nvSpPr>
        <p:spPr>
          <a:xfrm>
            <a:off x="3021165" y="3841871"/>
            <a:ext cx="3636250" cy="461665"/>
          </a:xfrm>
          <a:prstGeom prst="rect">
            <a:avLst/>
          </a:prstGeom>
        </p:spPr>
        <p:txBody>
          <a:bodyPr wrap="square">
            <a:spAutoFit/>
          </a:bodyPr>
          <a:lstStyle/>
          <a:p>
            <a:pPr algn="ctr">
              <a:buNone/>
            </a:pPr>
            <a:r>
              <a:rPr lang="ja-JP" altLang="en-US" sz="1200">
                <a:solidFill>
                  <a:srgbClr val="FF64D5"/>
                </a:solidFill>
                <a:latin typeface="Meiryo" panose="020B0604030504040204" pitchFamily="34" charset="-128"/>
                <a:ea typeface="Meiryo" panose="020B0604030504040204" pitchFamily="34" charset="-128"/>
                <a:cs typeface="Meiryo UI" panose="020B0604030504040204" pitchFamily="50" charset="-128"/>
              </a:rPr>
              <a:t>クラウドや共通基盤の活用による投資効率化</a:t>
            </a:r>
            <a:br>
              <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投資効果の高い分野への賃金シフト</a:t>
            </a:r>
            <a:endPar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1D439DB3-D391-034A-92BE-C0075081F677}"/>
              </a:ext>
            </a:extLst>
          </p:cNvPr>
          <p:cNvSpPr/>
          <p:nvPr/>
        </p:nvSpPr>
        <p:spPr>
          <a:xfrm>
            <a:off x="3240670" y="4471012"/>
            <a:ext cx="3197240" cy="461665"/>
          </a:xfrm>
          <a:prstGeom prst="rect">
            <a:avLst/>
          </a:prstGeom>
        </p:spPr>
        <p:txBody>
          <a:bodyPr wrap="square">
            <a:spAutoFit/>
          </a:bodyPr>
          <a:lstStyle/>
          <a:p>
            <a:pPr algn="ctr">
              <a:buNone/>
            </a:pPr>
            <a:r>
              <a:rPr lang="ja-JP" altLang="en-US" sz="1200">
                <a:solidFill>
                  <a:srgbClr val="FF64D5"/>
                </a:solidFill>
                <a:latin typeface="Meiryo" panose="020B0604030504040204" pitchFamily="34" charset="-128"/>
                <a:ea typeface="Meiryo" panose="020B0604030504040204" pitchFamily="34" charset="-128"/>
                <a:cs typeface="Meiryo UI" panose="020B0604030504040204" pitchFamily="50" charset="-128"/>
              </a:rPr>
              <a:t>マイクロサービス化、テスト自動化</a:t>
            </a:r>
            <a:endParaRPr lang="en-US" altLang="ja-JP" sz="1200" dirty="0">
              <a:solidFill>
                <a:srgbClr val="FF64D5"/>
              </a:solidFill>
              <a:latin typeface="Meiryo" panose="020B0604030504040204" pitchFamily="34" charset="-128"/>
              <a:ea typeface="Meiryo" panose="020B0604030504040204" pitchFamily="34" charset="-128"/>
              <a:cs typeface="Meiryo UI" panose="020B0604030504040204" pitchFamily="50" charset="-128"/>
            </a:endParaRPr>
          </a:p>
          <a:p>
            <a:pPr algn="ctr">
              <a:buNone/>
            </a:pPr>
            <a:r>
              <a:rPr lang="ja-JP" altLang="en-US" sz="1200">
                <a:solidFill>
                  <a:srgbClr val="FF64D5"/>
                </a:solidFill>
                <a:latin typeface="Meiryo" panose="020B0604030504040204" pitchFamily="34" charset="-128"/>
                <a:ea typeface="Meiryo" panose="020B0604030504040204" pitchFamily="34" charset="-128"/>
                <a:cs typeface="Meiryo UI" panose="020B0604030504040204" pitchFamily="50" charset="-128"/>
              </a:rPr>
              <a:t>開発効率化・リリース短縮化</a:t>
            </a:r>
            <a:endParaRPr lang="en-US" altLang="ja-JP" sz="1200" dirty="0">
              <a:solidFill>
                <a:srgbClr val="FF64D5"/>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464E1F1A-F638-1345-8CEA-5929DFF9CF84}"/>
              </a:ext>
            </a:extLst>
          </p:cNvPr>
          <p:cNvSpPr/>
          <p:nvPr/>
        </p:nvSpPr>
        <p:spPr>
          <a:xfrm>
            <a:off x="3021165" y="5126867"/>
            <a:ext cx="3636250" cy="461665"/>
          </a:xfrm>
          <a:prstGeom prst="rect">
            <a:avLst/>
          </a:prstGeom>
        </p:spPr>
        <p:txBody>
          <a:bodyPr wrap="square">
            <a:spAutoFit/>
          </a:bodyPr>
          <a:lstStyle/>
          <a:p>
            <a:pPr algn="ctr">
              <a:buNone/>
            </a:pPr>
            <a:r>
              <a:rPr lang="ja-JP" altLang="en-US" sz="1200">
                <a:solidFill>
                  <a:srgbClr val="FF64D5"/>
                </a:solidFill>
                <a:latin typeface="Meiryo" panose="020B0604030504040204" pitchFamily="34" charset="-128"/>
                <a:ea typeface="Meiryo" panose="020B0604030504040204" pitchFamily="34" charset="-128"/>
                <a:cs typeface="Meiryo UI" panose="020B0604030504040204" pitchFamily="50" charset="-128"/>
              </a:rPr>
              <a:t>既存システムの維持・保守から</a:t>
            </a:r>
            <a:endParaRPr lang="en-US" altLang="ja-JP" sz="1200" dirty="0">
              <a:solidFill>
                <a:srgbClr val="FF64D5"/>
              </a:solidFill>
              <a:latin typeface="Meiryo" panose="020B0604030504040204" pitchFamily="34" charset="-128"/>
              <a:ea typeface="Meiryo" panose="020B0604030504040204" pitchFamily="34" charset="-128"/>
              <a:cs typeface="Meiryo UI" panose="020B0604030504040204" pitchFamily="50" charset="-128"/>
            </a:endParaRPr>
          </a:p>
          <a:p>
            <a:pPr algn="ctr">
              <a:buNone/>
            </a:pPr>
            <a:r>
              <a:rPr lang="ja-JP" altLang="en-US" sz="1200">
                <a:solidFill>
                  <a:srgbClr val="FF64D5"/>
                </a:solidFill>
                <a:latin typeface="Meiryo" panose="020B0604030504040204" pitchFamily="34" charset="-128"/>
                <a:ea typeface="Meiryo" panose="020B0604030504040204" pitchFamily="34" charset="-128"/>
                <a:cs typeface="Meiryo UI" panose="020B0604030504040204" pitchFamily="50" charset="-128"/>
              </a:rPr>
              <a:t>最先端の技術分野にシフト</a:t>
            </a:r>
            <a:endParaRPr lang="ja-JP" altLang="en-US" sz="1200" dirty="0">
              <a:solidFill>
                <a:srgbClr val="FF64D5"/>
              </a:solidFill>
              <a:latin typeface="Meiryo" panose="020B0604030504040204" pitchFamily="34" charset="-128"/>
              <a:ea typeface="Meiryo" panose="020B0604030504040204" pitchFamily="34"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FC116D1C-685C-3A49-9127-71BAD80B23A4}"/>
              </a:ext>
            </a:extLst>
          </p:cNvPr>
          <p:cNvSpPr/>
          <p:nvPr/>
        </p:nvSpPr>
        <p:spPr>
          <a:xfrm>
            <a:off x="3021165" y="5792287"/>
            <a:ext cx="3636250" cy="461665"/>
          </a:xfrm>
          <a:prstGeom prst="rect">
            <a:avLst/>
          </a:prstGeom>
        </p:spPr>
        <p:txBody>
          <a:bodyPr wrap="square">
            <a:spAutoFit/>
          </a:bodyPr>
          <a:lstStyle/>
          <a:p>
            <a:pPr algn="ctr">
              <a:buNone/>
            </a:pP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新規市場開拓</a:t>
            </a:r>
            <a:br>
              <a:rPr lang="en-US" altLang="ja-JP" sz="1200" dirty="0">
                <a:solidFill>
                  <a:srgbClr val="0000FF"/>
                </a:solidFill>
                <a:latin typeface="Meiryo" panose="020B0604030504040204" pitchFamily="34" charset="-128"/>
                <a:ea typeface="Meiryo" panose="020B0604030504040204" pitchFamily="34" charset="-128"/>
                <a:cs typeface="Meiryo UI" panose="020B0604030504040204" pitchFamily="50" charset="-128"/>
              </a:rPr>
            </a:br>
            <a:r>
              <a:rPr lang="ja-JP" altLang="en-US" sz="1200">
                <a:solidFill>
                  <a:srgbClr val="0000FF"/>
                </a:solidFill>
                <a:latin typeface="Meiryo" panose="020B0604030504040204" pitchFamily="34" charset="-128"/>
                <a:ea typeface="Meiryo" panose="020B0604030504040204" pitchFamily="34" charset="-128"/>
                <a:cs typeface="Meiryo UI" panose="020B0604030504040204" pitchFamily="50" charset="-128"/>
              </a:rPr>
              <a:t>社会基盤のデジタル化</a:t>
            </a:r>
            <a:endParaRPr lang="ja-JP" altLang="en-US" sz="1200" dirty="0">
              <a:solidFill>
                <a:srgbClr val="0000FF"/>
              </a:solidFill>
              <a:latin typeface="Meiryo" panose="020B0604030504040204" pitchFamily="34" charset="-128"/>
              <a:ea typeface="Meiryo" panose="020B0604030504040204" pitchFamily="34" charset="-128"/>
              <a:cs typeface="Meiryo UI" panose="020B0604030504040204" pitchFamily="50" charset="-128"/>
            </a:endParaRPr>
          </a:p>
        </p:txBody>
      </p:sp>
      <p:sp>
        <p:nvSpPr>
          <p:cNvPr id="26" name="角丸四角形 25">
            <a:extLst>
              <a:ext uri="{FF2B5EF4-FFF2-40B4-BE49-F238E27FC236}">
                <a16:creationId xmlns:a16="http://schemas.microsoft.com/office/drawing/2014/main" id="{81AEE9F3-6AB6-9040-89C1-208D5E0CFA75}"/>
              </a:ext>
            </a:extLst>
          </p:cNvPr>
          <p:cNvSpPr/>
          <p:nvPr/>
        </p:nvSpPr>
        <p:spPr>
          <a:xfrm>
            <a:off x="1096973" y="666817"/>
            <a:ext cx="6950054" cy="415499"/>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r>
              <a:rPr lang="en-US" altLang="ja-JP" sz="1600" dirty="0">
                <a:solidFill>
                  <a:schemeClr val="bg1"/>
                </a:solidFill>
                <a:latin typeface="+mn-ea"/>
              </a:rPr>
              <a:t>DX</a:t>
            </a:r>
            <a:r>
              <a:rPr lang="ja-JP" altLang="en-US" sz="1600">
                <a:solidFill>
                  <a:schemeClr val="bg1"/>
                </a:solidFill>
                <a:latin typeface="+mn-ea"/>
              </a:rPr>
              <a:t>への対応のために、クラウドネイティブが注目されている</a:t>
            </a:r>
            <a:endParaRPr lang="en-US" altLang="ja-JP" sz="1600" dirty="0">
              <a:solidFill>
                <a:schemeClr val="bg1"/>
              </a:solidFill>
              <a:latin typeface="+mn-ea"/>
            </a:endParaRPr>
          </a:p>
        </p:txBody>
      </p:sp>
    </p:spTree>
    <p:extLst>
      <p:ext uri="{BB962C8B-B14F-4D97-AF65-F5344CB8AC3E}">
        <p14:creationId xmlns:p14="http://schemas.microsoft.com/office/powerpoint/2010/main" val="52998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p:txBody>
          <a:bodyPr/>
          <a:lstStyle/>
          <a:p>
            <a:r>
              <a:rPr lang="ja-JP" altLang="en-US"/>
              <a:t>クラウドネイティブとは？</a:t>
            </a:r>
            <a:endParaRPr kumimoji="1" lang="ja-JP" altLang="en-US"/>
          </a:p>
        </p:txBody>
      </p:sp>
      <p:sp>
        <p:nvSpPr>
          <p:cNvPr id="4" name="正方形/長方形 3">
            <a:extLst>
              <a:ext uri="{FF2B5EF4-FFF2-40B4-BE49-F238E27FC236}">
                <a16:creationId xmlns:a16="http://schemas.microsoft.com/office/drawing/2014/main" id="{4BDD02CA-0889-6544-AFB9-6180CAB51D68}"/>
              </a:ext>
            </a:extLst>
          </p:cNvPr>
          <p:cNvSpPr/>
          <p:nvPr/>
        </p:nvSpPr>
        <p:spPr>
          <a:xfrm>
            <a:off x="179388" y="6310515"/>
            <a:ext cx="4900701" cy="246221"/>
          </a:xfrm>
          <a:prstGeom prst="rect">
            <a:avLst/>
          </a:prstGeom>
        </p:spPr>
        <p:txBody>
          <a:bodyPr wrap="none">
            <a:spAutoFit/>
          </a:bodyPr>
          <a:lstStyle/>
          <a:p>
            <a:pPr>
              <a:buNone/>
            </a:pPr>
            <a:r>
              <a:rPr lang="ja-JP" altLang="en-US" sz="1000" b="0">
                <a:latin typeface="Meiryo UI" panose="020B0604030504040204" pitchFamily="34" charset="-128"/>
                <a:ea typeface="Meiryo UI" panose="020B0604030504040204" pitchFamily="34" charset="-128"/>
              </a:rPr>
              <a:t>参考：</a:t>
            </a:r>
            <a:r>
              <a:rPr lang="en-US" altLang="ja-JP" sz="1000" b="0" dirty="0">
                <a:latin typeface="Meiryo UI" panose="020B0604030504040204" pitchFamily="34" charset="-128"/>
                <a:ea typeface="Meiryo UI" panose="020B0604030504040204" pitchFamily="34" charset="-128"/>
              </a:rPr>
              <a:t>CNCF FAQ </a:t>
            </a:r>
            <a:r>
              <a:rPr lang="en-US" altLang="ja-JP" sz="1000" b="0" dirty="0">
                <a:latin typeface="Meiryo UI" panose="020B0604030504040204" pitchFamily="34" charset="-128"/>
                <a:ea typeface="Meiryo UI" panose="020B0604030504040204" pitchFamily="34" charset="-128"/>
                <a:hlinkClick r:id="rId3"/>
              </a:rPr>
              <a:t>https://github.com/cncf/toc/blob/master/DEFINITION.md</a:t>
            </a:r>
            <a:endParaRPr lang="en-US" altLang="ja-JP" sz="1000" b="0" dirty="0">
              <a:latin typeface="Meiryo UI" panose="020B0604030504040204" pitchFamily="34" charset="-128"/>
              <a:ea typeface="Meiryo UI" panose="020B0604030504040204" pitchFamily="34" charset="-128"/>
            </a:endParaRPr>
          </a:p>
        </p:txBody>
      </p:sp>
      <p:pic>
        <p:nvPicPr>
          <p:cNvPr id="6" name="Shape 534" descr="CNCF_Alternate_Pantone.png">
            <a:extLst>
              <a:ext uri="{FF2B5EF4-FFF2-40B4-BE49-F238E27FC236}">
                <a16:creationId xmlns:a16="http://schemas.microsoft.com/office/drawing/2014/main" id="{F90B24A9-1DA2-4543-9F58-08F0D05196D0}"/>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51201" y="1640533"/>
            <a:ext cx="2913412" cy="475358"/>
          </a:xfrm>
          <a:prstGeom prst="rect">
            <a:avLst/>
          </a:prstGeom>
          <a:noFill/>
          <a:ln>
            <a:noFill/>
          </a:ln>
        </p:spPr>
      </p:pic>
      <p:sp>
        <p:nvSpPr>
          <p:cNvPr id="60" name="コンテンツ プレースホルダー 2">
            <a:extLst>
              <a:ext uri="{FF2B5EF4-FFF2-40B4-BE49-F238E27FC236}">
                <a16:creationId xmlns:a16="http://schemas.microsoft.com/office/drawing/2014/main" id="{40D45231-0973-B042-94C5-4E5839464ABF}"/>
              </a:ext>
            </a:extLst>
          </p:cNvPr>
          <p:cNvSpPr txBox="1">
            <a:spLocks/>
          </p:cNvSpPr>
          <p:nvPr/>
        </p:nvSpPr>
        <p:spPr bwMode="auto">
          <a:xfrm>
            <a:off x="179388" y="1640533"/>
            <a:ext cx="8686800" cy="459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20000"/>
              </a:spcBef>
              <a:spcAft>
                <a:spcPct val="0"/>
              </a:spcAft>
              <a:buClr>
                <a:schemeClr val="tx1"/>
              </a:buClr>
              <a:buFont typeface="Wingdings" panose="05000000000000000000" pitchFamily="2" charset="2"/>
              <a:buChar char="§"/>
              <a:defRPr kumimoji="1" sz="1600" kern="12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panose="020B0604020202020204" pitchFamily="34" charset="0"/>
              <a:buChar char="–"/>
              <a:defRPr kumimoji="1" sz="1600" kern="1200">
                <a:solidFill>
                  <a:schemeClr val="tx1"/>
                </a:solidFill>
                <a:latin typeface="+mn-lt"/>
                <a:ea typeface="+mn-ea"/>
                <a:cs typeface="+mn-cs"/>
              </a:defRPr>
            </a:lvl2pPr>
            <a:lvl3pPr marL="855663" indent="-173038" algn="l" rtl="0" eaLnBrk="0" fontAlgn="base" hangingPunct="0">
              <a:spcBef>
                <a:spcPct val="20000"/>
              </a:spcBef>
              <a:spcAft>
                <a:spcPct val="0"/>
              </a:spcAft>
              <a:buClr>
                <a:schemeClr val="tx1"/>
              </a:buClr>
              <a:buChar char="•"/>
              <a:defRPr kumimoji="1"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kumimoji="1" lang="ja-JP" altLang="en-US" sz="1600" kern="1200" dirty="0" smtClean="0">
                <a:solidFill>
                  <a:schemeClr val="tx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kumimoji="1" lang="ja-JP" altLang="en-US"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200" b="1">
                <a:latin typeface="+mn-ea"/>
              </a:rPr>
              <a:t>・</a:t>
            </a:r>
            <a:r>
              <a:rPr lang="en-US" altLang="ja-JP" sz="2200" b="1" dirty="0">
                <a:latin typeface="+mn-ea"/>
              </a:rPr>
              <a:t>Cloud Native Computing Foundation</a:t>
            </a:r>
          </a:p>
          <a:p>
            <a:pPr marL="0" indent="0">
              <a:buNone/>
            </a:pPr>
            <a:endParaRPr lang="en-US" altLang="ja-JP" sz="1400" dirty="0">
              <a:latin typeface="+mn-ea"/>
            </a:endParaRPr>
          </a:p>
          <a:p>
            <a:pPr lvl="1"/>
            <a:r>
              <a:rPr lang="en-US" altLang="ja-JP" sz="1400" dirty="0">
                <a:latin typeface="+mn-ea"/>
              </a:rPr>
              <a:t>Linux Foundation</a:t>
            </a:r>
            <a:r>
              <a:rPr lang="ja-JP" altLang="en-US" sz="1400">
                <a:latin typeface="+mn-ea"/>
              </a:rPr>
              <a:t>の一部として、</a:t>
            </a:r>
            <a:r>
              <a:rPr lang="en-US" altLang="ja-JP" sz="1400" dirty="0">
                <a:latin typeface="+mn-ea"/>
              </a:rPr>
              <a:t>2015</a:t>
            </a:r>
            <a:r>
              <a:rPr lang="ja-JP" altLang="en-US" sz="1400">
                <a:latin typeface="+mn-ea"/>
              </a:rPr>
              <a:t>年</a:t>
            </a:r>
            <a:r>
              <a:rPr lang="en-US" altLang="ja-JP" sz="1400" dirty="0">
                <a:latin typeface="+mn-ea"/>
              </a:rPr>
              <a:t>12</a:t>
            </a:r>
            <a:r>
              <a:rPr lang="ja-JP" altLang="en-US" sz="1400">
                <a:latin typeface="+mn-ea"/>
              </a:rPr>
              <a:t>月に設立された非営利組織</a:t>
            </a:r>
            <a:endParaRPr lang="en-US" altLang="ja-JP" sz="1400" dirty="0">
              <a:latin typeface="+mn-ea"/>
            </a:endParaRPr>
          </a:p>
          <a:p>
            <a:pPr lvl="1"/>
            <a:r>
              <a:rPr lang="ja-JP" altLang="en-US" sz="1400">
                <a:latin typeface="+mn-ea"/>
              </a:rPr>
              <a:t>様々なクラウドネイティブな技術・サービスをホストし、</a:t>
            </a:r>
            <a:r>
              <a:rPr lang="en-US" altLang="ja-JP" sz="1400" dirty="0">
                <a:latin typeface="+mn-ea"/>
              </a:rPr>
              <a:t>240</a:t>
            </a:r>
            <a:r>
              <a:rPr lang="ja-JP" altLang="en-US" sz="1400">
                <a:latin typeface="+mn-ea"/>
              </a:rPr>
              <a:t>以上のメンバ企業が参画</a:t>
            </a:r>
            <a:endParaRPr lang="en-US" altLang="ja-JP" sz="1400" dirty="0">
              <a:latin typeface="+mn-ea"/>
            </a:endParaRPr>
          </a:p>
          <a:p>
            <a:pPr marL="346075" lvl="1" indent="0">
              <a:buNone/>
            </a:pPr>
            <a:endParaRPr lang="en-US" altLang="ja-JP" sz="1400" dirty="0">
              <a:latin typeface="+mn-ea"/>
            </a:endParaRPr>
          </a:p>
          <a:p>
            <a:pPr marL="0" indent="0">
              <a:spcBef>
                <a:spcPct val="0"/>
              </a:spcBef>
              <a:buClrTx/>
              <a:buNone/>
            </a:pPr>
            <a:r>
              <a:rPr lang="ja-JP" altLang="en-US" sz="2200" b="1">
                <a:latin typeface="+mn-ea"/>
              </a:rPr>
              <a:t>・</a:t>
            </a:r>
            <a:r>
              <a:rPr lang="en-US" altLang="ja-JP" sz="2200" b="1" dirty="0">
                <a:latin typeface="メイリオ" panose="020B0604030504040204" pitchFamily="34" charset="-128"/>
                <a:ea typeface="Meiryo UI" panose="020B0604030504040204" pitchFamily="50" charset="-128"/>
              </a:rPr>
              <a:t>CNCF</a:t>
            </a:r>
            <a:r>
              <a:rPr lang="ja-JP" altLang="en-US" sz="2200" b="1">
                <a:latin typeface="メイリオ" panose="020B0604030504040204" pitchFamily="34" charset="-128"/>
                <a:ea typeface="Meiryo UI" panose="020B0604030504040204" pitchFamily="50" charset="-128"/>
              </a:rPr>
              <a:t>によるクラウドネイティブの定義</a:t>
            </a:r>
            <a:endParaRPr lang="en-US" altLang="ja-JP" sz="2200" b="1" dirty="0">
              <a:latin typeface="メイリオ" panose="020B0604030504040204" pitchFamily="34" charset="-128"/>
              <a:ea typeface="Meiryo UI" panose="020B0604030504040204" pitchFamily="50" charset="-128"/>
            </a:endParaRPr>
          </a:p>
          <a:p>
            <a:pPr marL="0" indent="0">
              <a:spcBef>
                <a:spcPct val="0"/>
              </a:spcBef>
              <a:buClrTx/>
              <a:buNone/>
            </a:pPr>
            <a:endParaRPr lang="en-US" altLang="ja-JP" sz="2200" dirty="0">
              <a:latin typeface="メイリオ" panose="020B0604030504040204" pitchFamily="34" charset="-128"/>
              <a:ea typeface="Meiryo UI" panose="020B0604030504040204" pitchFamily="50" charset="-128"/>
            </a:endParaRPr>
          </a:p>
          <a:p>
            <a:pPr lvl="1"/>
            <a:r>
              <a:rPr lang="ja-JP" altLang="en-US" sz="1400">
                <a:latin typeface="+mn-ea"/>
              </a:rPr>
              <a:t>クラウドネイティブ技術は、パブリッククラウド、プライベートクラウド、ハイブリッドクラウドなどの近代的でダイナミックな環境において、</a:t>
            </a:r>
            <a:r>
              <a:rPr lang="ja-JP" altLang="en-US" sz="1400" b="1">
                <a:solidFill>
                  <a:schemeClr val="accent4"/>
                </a:solidFill>
                <a:latin typeface="+mn-ea"/>
              </a:rPr>
              <a:t>スケーラブルなアプリケーションを構築および実行</a:t>
            </a:r>
            <a:r>
              <a:rPr lang="ja-JP" altLang="en-US" sz="1400">
                <a:latin typeface="+mn-ea"/>
              </a:rPr>
              <a:t>するための能力を組織にもたらします。 </a:t>
            </a:r>
          </a:p>
          <a:p>
            <a:pPr lvl="1"/>
            <a:endParaRPr lang="ja-JP" altLang="en-US" sz="1400">
              <a:latin typeface="+mn-ea"/>
            </a:endParaRPr>
          </a:p>
          <a:p>
            <a:pPr lvl="1"/>
            <a:r>
              <a:rPr lang="ja-JP" altLang="en-US" sz="1400">
                <a:latin typeface="+mn-ea"/>
              </a:rPr>
              <a:t>このアプローチの代表例に、</a:t>
            </a:r>
            <a:r>
              <a:rPr lang="ja-JP" altLang="en-US" sz="1400" b="1">
                <a:solidFill>
                  <a:schemeClr val="accent4"/>
                </a:solidFill>
                <a:latin typeface="+mn-ea"/>
              </a:rPr>
              <a:t>コンテナ、サービスメッシュ、マイクロサービス、イミューダブルインフラストラクチャ、および宣言型</a:t>
            </a:r>
            <a:r>
              <a:rPr lang="en-US" altLang="ja-JP" sz="1400" b="1" dirty="0">
                <a:solidFill>
                  <a:schemeClr val="accent4"/>
                </a:solidFill>
                <a:latin typeface="+mn-ea"/>
              </a:rPr>
              <a:t>API</a:t>
            </a:r>
            <a:r>
              <a:rPr lang="ja-JP" altLang="en-US" sz="1400">
                <a:latin typeface="+mn-ea"/>
              </a:rPr>
              <a:t>があります。</a:t>
            </a:r>
            <a:endParaRPr lang="en-US" altLang="ja-JP" sz="1400" dirty="0">
              <a:latin typeface="+mn-ea"/>
            </a:endParaRPr>
          </a:p>
          <a:p>
            <a:pPr lvl="1"/>
            <a:endParaRPr lang="ja-JP" altLang="en-US" sz="1400">
              <a:latin typeface="+mn-ea"/>
            </a:endParaRPr>
          </a:p>
          <a:p>
            <a:pPr lvl="1"/>
            <a:r>
              <a:rPr lang="ja-JP" altLang="en-US" sz="1400">
                <a:latin typeface="+mn-ea"/>
              </a:rPr>
              <a:t>これらの手法により、回復性、管理力、および可観測性のある疎結合システムが実現します。 これらを堅牢な自動化と組み合わせることで、</a:t>
            </a:r>
            <a:r>
              <a:rPr lang="ja-JP" altLang="en-US" sz="1400" b="1">
                <a:solidFill>
                  <a:schemeClr val="accent4"/>
                </a:solidFill>
                <a:latin typeface="+mn-ea"/>
              </a:rPr>
              <a:t>エンジニアはインパクトのある変更を最小限の労力</a:t>
            </a:r>
            <a:r>
              <a:rPr lang="ja-JP" altLang="en-US" sz="1400">
                <a:latin typeface="+mn-ea"/>
              </a:rPr>
              <a:t>で頻繁かつ予測どおりに行うことができます。</a:t>
            </a:r>
          </a:p>
          <a:p>
            <a:pPr marL="0" indent="0">
              <a:spcBef>
                <a:spcPct val="0"/>
              </a:spcBef>
              <a:buClrTx/>
              <a:buNone/>
            </a:pPr>
            <a:endParaRPr lang="ja-JP" altLang="en-US" sz="2200">
              <a:latin typeface="メイリオ" panose="020B0604030504040204" pitchFamily="34" charset="-128"/>
              <a:ea typeface="Meiryo UI" panose="020B0604030504040204" pitchFamily="50" charset="-128"/>
            </a:endParaRPr>
          </a:p>
          <a:p>
            <a:pPr marL="346075" lvl="1" indent="0">
              <a:buNone/>
            </a:pPr>
            <a:endParaRPr lang="en-US" altLang="ja-JP" sz="1400" dirty="0">
              <a:latin typeface="+mn-ea"/>
            </a:endParaRPr>
          </a:p>
          <a:p>
            <a:pPr lvl="1"/>
            <a:endParaRPr lang="en-US" altLang="ja-JP" sz="1400" dirty="0">
              <a:latin typeface="+mn-ea"/>
            </a:endParaRPr>
          </a:p>
          <a:p>
            <a:pPr lvl="1"/>
            <a:endParaRPr lang="en-US" altLang="ja-JP" sz="1400" dirty="0">
              <a:latin typeface="+mn-ea"/>
            </a:endParaRPr>
          </a:p>
        </p:txBody>
      </p:sp>
      <p:sp>
        <p:nvSpPr>
          <p:cNvPr id="16" name="角丸四角形 15">
            <a:extLst>
              <a:ext uri="{FF2B5EF4-FFF2-40B4-BE49-F238E27FC236}">
                <a16:creationId xmlns:a16="http://schemas.microsoft.com/office/drawing/2014/main" id="{7D8824D3-B026-844A-B515-26B043704066}"/>
              </a:ext>
            </a:extLst>
          </p:cNvPr>
          <p:cNvSpPr/>
          <p:nvPr/>
        </p:nvSpPr>
        <p:spPr>
          <a:xfrm>
            <a:off x="519907" y="619090"/>
            <a:ext cx="8104187" cy="623883"/>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r>
              <a:rPr lang="ja-JP" altLang="en-US" sz="1400">
                <a:solidFill>
                  <a:schemeClr val="bg1"/>
                </a:solidFill>
                <a:latin typeface="+mn-ea"/>
              </a:rPr>
              <a:t>サービス提供にあたり「ビジネス変化へのスピーディーな対応」と「安定した品質」のためには、</a:t>
            </a:r>
            <a:endParaRPr lang="en-US" altLang="ja-JP" sz="1400" dirty="0">
              <a:solidFill>
                <a:schemeClr val="bg1"/>
              </a:solidFill>
              <a:latin typeface="+mn-ea"/>
            </a:endParaRPr>
          </a:p>
          <a:p>
            <a:pPr algn="ctr"/>
            <a:r>
              <a:rPr lang="ja-JP" altLang="en-US" sz="1400">
                <a:solidFill>
                  <a:schemeClr val="bg1"/>
                </a:solidFill>
                <a:latin typeface="+mn-ea"/>
              </a:rPr>
              <a:t>クラウドネイティブ技術の活用が重要</a:t>
            </a:r>
            <a:endParaRPr lang="en-US" altLang="ja-JP" sz="1400" dirty="0">
              <a:solidFill>
                <a:schemeClr val="bg1"/>
              </a:solidFill>
              <a:latin typeface="+mn-ea"/>
            </a:endParaRPr>
          </a:p>
        </p:txBody>
      </p:sp>
    </p:spTree>
    <p:extLst>
      <p:ext uri="{BB962C8B-B14F-4D97-AF65-F5344CB8AC3E}">
        <p14:creationId xmlns:p14="http://schemas.microsoft.com/office/powerpoint/2010/main" val="154810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p:txBody>
          <a:bodyPr/>
          <a:lstStyle/>
          <a:p>
            <a:r>
              <a:rPr lang="ja-JP" altLang="en-US"/>
              <a:t>クラウドネイティブを支えるコンテナとは</a:t>
            </a:r>
            <a:endParaRPr kumimoji="1" lang="ja-JP" altLang="en-US"/>
          </a:p>
        </p:txBody>
      </p:sp>
      <p:sp>
        <p:nvSpPr>
          <p:cNvPr id="45" name="角丸四角形 44">
            <a:extLst>
              <a:ext uri="{FF2B5EF4-FFF2-40B4-BE49-F238E27FC236}">
                <a16:creationId xmlns:a16="http://schemas.microsoft.com/office/drawing/2014/main" id="{AB1F69E4-17AC-AE4B-9620-B41D382DA559}"/>
              </a:ext>
            </a:extLst>
          </p:cNvPr>
          <p:cNvSpPr/>
          <p:nvPr/>
        </p:nvSpPr>
        <p:spPr>
          <a:xfrm>
            <a:off x="643731" y="621049"/>
            <a:ext cx="7856538" cy="667490"/>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marL="285750" indent="-285750">
              <a:buFont typeface="Arial" panose="020B0604020202020204" pitchFamily="34" charset="0"/>
              <a:buChar char="•"/>
            </a:pPr>
            <a:r>
              <a:rPr lang="en-US" altLang="ja-JP" sz="1400" dirty="0">
                <a:solidFill>
                  <a:schemeClr val="bg1"/>
                </a:solidFill>
                <a:latin typeface="+mn-ea"/>
              </a:rPr>
              <a:t>OS</a:t>
            </a:r>
            <a:r>
              <a:rPr lang="ja-JP" altLang="en-US" sz="1400">
                <a:solidFill>
                  <a:schemeClr val="bg1"/>
                </a:solidFill>
                <a:latin typeface="+mn-ea"/>
              </a:rPr>
              <a:t>環境との依存関係を切りはなし、アプリケーションを実行環境ごとイメージ化</a:t>
            </a:r>
            <a:endParaRPr lang="en-US" altLang="ja-JP" sz="1400" dirty="0">
              <a:solidFill>
                <a:schemeClr val="bg1"/>
              </a:solidFill>
              <a:latin typeface="+mn-ea"/>
            </a:endParaRPr>
          </a:p>
          <a:p>
            <a:pPr marL="285750" indent="-285750">
              <a:buFont typeface="Arial" panose="020B0604020202020204" pitchFamily="34" charset="0"/>
              <a:buChar char="•"/>
            </a:pPr>
            <a:r>
              <a:rPr lang="ja-JP" altLang="en-US" sz="1400">
                <a:solidFill>
                  <a:schemeClr val="bg1"/>
                </a:solidFill>
                <a:latin typeface="+mn-ea"/>
                <a:cs typeface="Meiryo UI" panose="020B0604030504040204" pitchFamily="50" charset="-128"/>
              </a:rPr>
              <a:t>コンテナには必要なファイルしか格納されていないため、</a:t>
            </a:r>
            <a:r>
              <a:rPr lang="en-US" altLang="ja-JP" sz="1400" dirty="0">
                <a:solidFill>
                  <a:schemeClr val="bg1"/>
                </a:solidFill>
                <a:latin typeface="+mn-ea"/>
                <a:cs typeface="Meiryo UI" panose="020B0604030504040204" pitchFamily="50" charset="-128"/>
              </a:rPr>
              <a:t>VM</a:t>
            </a:r>
            <a:r>
              <a:rPr lang="ja-JP" altLang="en-US" sz="1400">
                <a:solidFill>
                  <a:schemeClr val="bg1"/>
                </a:solidFill>
                <a:latin typeface="+mn-ea"/>
                <a:cs typeface="Meiryo UI" panose="020B0604030504040204" pitchFamily="50" charset="-128"/>
              </a:rPr>
              <a:t>イメージよりはるかに小さい</a:t>
            </a:r>
            <a:endParaRPr lang="en-US" altLang="ja-JP" sz="1400" dirty="0">
              <a:solidFill>
                <a:schemeClr val="bg1"/>
              </a:solidFill>
              <a:latin typeface="+mn-ea"/>
            </a:endParaRPr>
          </a:p>
        </p:txBody>
      </p:sp>
      <p:sp>
        <p:nvSpPr>
          <p:cNvPr id="113" name="角丸四角形 112">
            <a:extLst>
              <a:ext uri="{FF2B5EF4-FFF2-40B4-BE49-F238E27FC236}">
                <a16:creationId xmlns:a16="http://schemas.microsoft.com/office/drawing/2014/main" id="{FC52B0B2-2F6E-5549-B5E1-A25C312A1023}"/>
              </a:ext>
            </a:extLst>
          </p:cNvPr>
          <p:cNvSpPr/>
          <p:nvPr/>
        </p:nvSpPr>
        <p:spPr>
          <a:xfrm>
            <a:off x="742589" y="2174889"/>
            <a:ext cx="1100317" cy="2121436"/>
          </a:xfrm>
          <a:prstGeom prst="roundRect">
            <a:avLst>
              <a:gd name="adj" fmla="val 9400"/>
            </a:avLst>
          </a:prstGeom>
          <a:solidFill>
            <a:sysClr val="window" lastClr="FFFFFF">
              <a:lumMod val="85000"/>
            </a:sysClr>
          </a:solidFill>
          <a:ln w="28575" cap="flat" cmpd="sng" algn="ctr">
            <a:noFill/>
            <a:prstDash val="sysDash"/>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4" name="角丸四角形 113">
            <a:extLst>
              <a:ext uri="{FF2B5EF4-FFF2-40B4-BE49-F238E27FC236}">
                <a16:creationId xmlns:a16="http://schemas.microsoft.com/office/drawing/2014/main" id="{E9B957EA-9B96-8C44-B779-9FDFCEF2338C}"/>
              </a:ext>
            </a:extLst>
          </p:cNvPr>
          <p:cNvSpPr/>
          <p:nvPr/>
        </p:nvSpPr>
        <p:spPr>
          <a:xfrm>
            <a:off x="1995823" y="2181401"/>
            <a:ext cx="1100317" cy="2121436"/>
          </a:xfrm>
          <a:prstGeom prst="roundRect">
            <a:avLst>
              <a:gd name="adj" fmla="val 9400"/>
            </a:avLst>
          </a:prstGeom>
          <a:solidFill>
            <a:sysClr val="window" lastClr="FFFFFF">
              <a:lumMod val="85000"/>
            </a:sysClr>
          </a:solidFill>
          <a:ln w="9525" cap="flat" cmpd="sng" algn="ctr">
            <a:noFill/>
            <a:prstDash val="solid"/>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5" name="角丸四角形 114">
            <a:extLst>
              <a:ext uri="{FF2B5EF4-FFF2-40B4-BE49-F238E27FC236}">
                <a16:creationId xmlns:a16="http://schemas.microsoft.com/office/drawing/2014/main" id="{1D269205-AF0D-CF44-B7FB-AAE9B0139683}"/>
              </a:ext>
            </a:extLst>
          </p:cNvPr>
          <p:cNvSpPr/>
          <p:nvPr/>
        </p:nvSpPr>
        <p:spPr>
          <a:xfrm>
            <a:off x="3249059" y="2187913"/>
            <a:ext cx="1100317" cy="2121436"/>
          </a:xfrm>
          <a:prstGeom prst="roundRect">
            <a:avLst>
              <a:gd name="adj" fmla="val 9400"/>
            </a:avLst>
          </a:prstGeom>
          <a:solidFill>
            <a:sysClr val="window" lastClr="FFFFFF">
              <a:lumMod val="85000"/>
            </a:sysClr>
          </a:solidFill>
          <a:ln w="38100" cap="flat" cmpd="sng" algn="ctr">
            <a:solidFill>
              <a:srgbClr val="FFA0C2">
                <a:lumMod val="75000"/>
              </a:srgbClr>
            </a:solidFill>
            <a:prstDash val="sysDash"/>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6" name="角丸四角形 115">
            <a:extLst>
              <a:ext uri="{FF2B5EF4-FFF2-40B4-BE49-F238E27FC236}">
                <a16:creationId xmlns:a16="http://schemas.microsoft.com/office/drawing/2014/main" id="{570B6C06-9CEF-E741-894A-4A73915843E5}"/>
              </a:ext>
            </a:extLst>
          </p:cNvPr>
          <p:cNvSpPr/>
          <p:nvPr/>
        </p:nvSpPr>
        <p:spPr>
          <a:xfrm>
            <a:off x="4699094" y="2181401"/>
            <a:ext cx="1083125" cy="1336436"/>
          </a:xfrm>
          <a:prstGeom prst="roundRect">
            <a:avLst>
              <a:gd name="adj" fmla="val 9400"/>
            </a:avLst>
          </a:prstGeom>
          <a:solidFill>
            <a:sysClr val="window" lastClr="FFFFFF">
              <a:lumMod val="85000"/>
            </a:sysClr>
          </a:solidFill>
          <a:ln w="9525" cap="flat" cmpd="sng" algn="ctr">
            <a:noFill/>
            <a:prstDash val="solid"/>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17" name="TextBox 4">
            <a:extLst>
              <a:ext uri="{FF2B5EF4-FFF2-40B4-BE49-F238E27FC236}">
                <a16:creationId xmlns:a16="http://schemas.microsoft.com/office/drawing/2014/main" id="{F38B6EC9-BBEA-E541-B768-29F8783FBD7A}"/>
              </a:ext>
            </a:extLst>
          </p:cNvPr>
          <p:cNvSpPr txBox="1">
            <a:spLocks noChangeArrowheads="1"/>
          </p:cNvSpPr>
          <p:nvPr/>
        </p:nvSpPr>
        <p:spPr bwMode="auto">
          <a:xfrm>
            <a:off x="1048450" y="1747567"/>
            <a:ext cx="3276203" cy="369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60" tIns="45683" rIns="91360" bIns="45683">
            <a:spAutoFit/>
          </a:bodyPr>
          <a:lstStyle>
            <a:lvl1pPr eaLnBrk="0" hangingPunct="0">
              <a:defRPr>
                <a:solidFill>
                  <a:srgbClr val="333333"/>
                </a:solidFill>
                <a:latin typeface="Arial" panose="020B0604020202020204" pitchFamily="34" charset="0"/>
                <a:ea typeface="MS Gothic" panose="020B0609070205080204" pitchFamily="49" charset="-128"/>
              </a:defRPr>
            </a:lvl1pPr>
            <a:lvl2pPr marL="742950" indent="-285750" eaLnBrk="0" hangingPunct="0">
              <a:defRPr>
                <a:solidFill>
                  <a:srgbClr val="333333"/>
                </a:solidFill>
                <a:latin typeface="Arial" panose="020B0604020202020204" pitchFamily="34" charset="0"/>
                <a:ea typeface="MS Gothic" panose="020B0609070205080204" pitchFamily="49" charset="-128"/>
              </a:defRPr>
            </a:lvl2pPr>
            <a:lvl3pPr marL="1143000" indent="-228600" eaLnBrk="0" hangingPunct="0">
              <a:defRPr>
                <a:solidFill>
                  <a:srgbClr val="333333"/>
                </a:solidFill>
                <a:latin typeface="Arial" panose="020B0604020202020204" pitchFamily="34" charset="0"/>
                <a:ea typeface="MS Gothic" panose="020B0609070205080204" pitchFamily="49" charset="-128"/>
              </a:defRPr>
            </a:lvl3pPr>
            <a:lvl4pPr marL="1600200" indent="-228600" eaLnBrk="0" hangingPunct="0">
              <a:defRPr>
                <a:solidFill>
                  <a:srgbClr val="333333"/>
                </a:solidFill>
                <a:latin typeface="Arial" panose="020B0604020202020204" pitchFamily="34" charset="0"/>
                <a:ea typeface="MS Gothic" panose="020B0609070205080204" pitchFamily="49" charset="-128"/>
              </a:defRPr>
            </a:lvl4pPr>
            <a:lvl5pPr marL="2057400" indent="-228600" eaLnBrk="0" hangingPunct="0">
              <a:defRPr>
                <a:solidFill>
                  <a:srgbClr val="333333"/>
                </a:solidFill>
                <a:latin typeface="Arial" panose="020B0604020202020204" pitchFamily="34" charset="0"/>
                <a:ea typeface="MS Gothic" panose="020B0609070205080204" pitchFamily="49" charset="-128"/>
              </a:defRPr>
            </a:lvl5pPr>
            <a:lvl6pPr marL="25146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6pPr>
            <a:lvl7pPr marL="29718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7pPr>
            <a:lvl8pPr marL="34290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8pPr>
            <a:lvl9pPr marL="38862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9pPr>
          </a:lstStyle>
          <a:p>
            <a:pPr algn="ctr" defTabSz="914377" eaLnBrk="1" fontAlgn="auto" hangingPunct="1">
              <a:spcBef>
                <a:spcPts val="0"/>
              </a:spcBef>
              <a:spcAft>
                <a:spcPts val="0"/>
              </a:spcAft>
              <a:buFont typeface="Wingdings" panose="05000000000000000000" pitchFamily="2" charset="2"/>
              <a:buNone/>
              <a:defRPr/>
            </a:pPr>
            <a:r>
              <a:rPr kumimoji="0" lang="ja-JP" altLang="en-US" sz="1800" u="sng" kern="0" dirty="0">
                <a:solidFill>
                  <a:prstClr val="black"/>
                </a:solidFill>
                <a:latin typeface="Meiryo UI" panose="020B0604030504040204" pitchFamily="34" charset="-128"/>
                <a:ea typeface="Meiryo UI" panose="020B0604030504040204" pitchFamily="34" charset="-128"/>
                <a:cs typeface="メイリオ"/>
                <a:sym typeface="Calibri"/>
              </a:rPr>
              <a:t>ハイパーバイザー型仮想化</a:t>
            </a:r>
            <a:endParaRPr kumimoji="0" lang="en-US" sz="1800" u="sng" kern="0" dirty="0">
              <a:solidFill>
                <a:prstClr val="black"/>
              </a:solidFill>
              <a:latin typeface="Meiryo UI" panose="020B0604030504040204" pitchFamily="34" charset="-128"/>
              <a:ea typeface="Meiryo UI" panose="020B0604030504040204" pitchFamily="34" charset="-128"/>
              <a:cs typeface="メイリオ"/>
              <a:sym typeface="Calibri"/>
            </a:endParaRPr>
          </a:p>
        </p:txBody>
      </p:sp>
      <p:sp>
        <p:nvSpPr>
          <p:cNvPr id="118" name="Left Brace 33">
            <a:extLst>
              <a:ext uri="{FF2B5EF4-FFF2-40B4-BE49-F238E27FC236}">
                <a16:creationId xmlns:a16="http://schemas.microsoft.com/office/drawing/2014/main" id="{3597F148-4107-9743-AEAF-15F36C87A80A}"/>
              </a:ext>
            </a:extLst>
          </p:cNvPr>
          <p:cNvSpPr/>
          <p:nvPr/>
        </p:nvSpPr>
        <p:spPr bwMode="auto">
          <a:xfrm>
            <a:off x="950418" y="2263714"/>
            <a:ext cx="247651" cy="1254125"/>
          </a:xfrm>
          <a:prstGeom prst="leftBrace">
            <a:avLst>
              <a:gd name="adj1" fmla="val 0"/>
              <a:gd name="adj2" fmla="val 49279"/>
            </a:avLst>
          </a:prstGeom>
          <a:noFill/>
          <a:ln w="25400" cap="flat" cmpd="sng" algn="ctr">
            <a:noFill/>
            <a:prstDash val="solid"/>
          </a:ln>
          <a:effectLst/>
        </p:spPr>
        <p:txBody>
          <a:bodyPr anchor="ctr"/>
          <a:lstStyle/>
          <a:p>
            <a:pPr defTabSz="1219170" eaLnBrk="1" fontAlgn="auto" hangingPunct="1">
              <a:spcBef>
                <a:spcPts val="0"/>
              </a:spcBef>
              <a:spcAft>
                <a:spcPts val="0"/>
              </a:spcAft>
              <a:buFont typeface="Wingdings" panose="05000000000000000000" pitchFamily="2" charset="2"/>
              <a:buNone/>
              <a:defRPr/>
            </a:pPr>
            <a:endParaRPr kumimoji="0" lang="en-US" sz="1400" b="1" kern="0">
              <a:solidFill>
                <a:srgbClr val="000000"/>
              </a:solidFill>
              <a:latin typeface="Meiryo UI" panose="020B0604030504040204" pitchFamily="34" charset="-128"/>
              <a:ea typeface="Meiryo UI" panose="020B0604030504040204" pitchFamily="34" charset="-128"/>
              <a:cs typeface="メイリオ"/>
              <a:sym typeface="Calibri"/>
            </a:endParaRPr>
          </a:p>
        </p:txBody>
      </p:sp>
      <p:sp>
        <p:nvSpPr>
          <p:cNvPr id="119" name="Left Brace 53">
            <a:extLst>
              <a:ext uri="{FF2B5EF4-FFF2-40B4-BE49-F238E27FC236}">
                <a16:creationId xmlns:a16="http://schemas.microsoft.com/office/drawing/2014/main" id="{2378CA32-7685-2E48-A540-AEC08F4849B7}"/>
              </a:ext>
            </a:extLst>
          </p:cNvPr>
          <p:cNvSpPr/>
          <p:nvPr/>
        </p:nvSpPr>
        <p:spPr bwMode="auto">
          <a:xfrm>
            <a:off x="4504835" y="2263714"/>
            <a:ext cx="247651" cy="1254125"/>
          </a:xfrm>
          <a:prstGeom prst="leftBrace">
            <a:avLst>
              <a:gd name="adj1" fmla="val 0"/>
              <a:gd name="adj2" fmla="val 49279"/>
            </a:avLst>
          </a:prstGeom>
          <a:noFill/>
          <a:ln w="25400" cap="flat" cmpd="sng" algn="ctr">
            <a:noFill/>
            <a:prstDash val="solid"/>
          </a:ln>
          <a:effectLst/>
        </p:spPr>
        <p:txBody>
          <a:bodyPr anchor="ctr"/>
          <a:lstStyle/>
          <a:p>
            <a:pPr defTabSz="1219170" eaLnBrk="1" fontAlgn="auto" hangingPunct="1">
              <a:spcBef>
                <a:spcPts val="0"/>
              </a:spcBef>
              <a:spcAft>
                <a:spcPts val="0"/>
              </a:spcAft>
              <a:buFont typeface="Wingdings" panose="05000000000000000000" pitchFamily="2" charset="2"/>
              <a:buNone/>
              <a:defRPr/>
            </a:pPr>
            <a:endParaRPr kumimoji="0" lang="en-US" sz="1400" b="1" kern="0">
              <a:solidFill>
                <a:srgbClr val="000000"/>
              </a:solidFill>
              <a:latin typeface="Meiryo UI" panose="020B0604030504040204" pitchFamily="34" charset="-128"/>
              <a:ea typeface="Meiryo UI" panose="020B0604030504040204" pitchFamily="34" charset="-128"/>
              <a:cs typeface="メイリオ"/>
              <a:sym typeface="Calibri"/>
            </a:endParaRPr>
          </a:p>
        </p:txBody>
      </p:sp>
      <p:sp>
        <p:nvSpPr>
          <p:cNvPr id="120" name="TextBox 4">
            <a:extLst>
              <a:ext uri="{FF2B5EF4-FFF2-40B4-BE49-F238E27FC236}">
                <a16:creationId xmlns:a16="http://schemas.microsoft.com/office/drawing/2014/main" id="{626DE6E3-3A17-1344-ABCD-E40B0E43308B}"/>
              </a:ext>
            </a:extLst>
          </p:cNvPr>
          <p:cNvSpPr txBox="1">
            <a:spLocks noChangeArrowheads="1"/>
          </p:cNvSpPr>
          <p:nvPr/>
        </p:nvSpPr>
        <p:spPr bwMode="auto">
          <a:xfrm>
            <a:off x="4672588" y="1757091"/>
            <a:ext cx="3277923" cy="369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60" tIns="45683" rIns="91360" bIns="45683">
            <a:spAutoFit/>
          </a:bodyPr>
          <a:lstStyle>
            <a:lvl1pPr eaLnBrk="0" hangingPunct="0">
              <a:defRPr>
                <a:solidFill>
                  <a:srgbClr val="333333"/>
                </a:solidFill>
                <a:latin typeface="Arial" panose="020B0604020202020204" pitchFamily="34" charset="0"/>
                <a:ea typeface="MS Gothic" panose="020B0609070205080204" pitchFamily="49" charset="-128"/>
              </a:defRPr>
            </a:lvl1pPr>
            <a:lvl2pPr marL="742950" indent="-285750" eaLnBrk="0" hangingPunct="0">
              <a:defRPr>
                <a:solidFill>
                  <a:srgbClr val="333333"/>
                </a:solidFill>
                <a:latin typeface="Arial" panose="020B0604020202020204" pitchFamily="34" charset="0"/>
                <a:ea typeface="MS Gothic" panose="020B0609070205080204" pitchFamily="49" charset="-128"/>
              </a:defRPr>
            </a:lvl2pPr>
            <a:lvl3pPr marL="1143000" indent="-228600" eaLnBrk="0" hangingPunct="0">
              <a:defRPr>
                <a:solidFill>
                  <a:srgbClr val="333333"/>
                </a:solidFill>
                <a:latin typeface="Arial" panose="020B0604020202020204" pitchFamily="34" charset="0"/>
                <a:ea typeface="MS Gothic" panose="020B0609070205080204" pitchFamily="49" charset="-128"/>
              </a:defRPr>
            </a:lvl3pPr>
            <a:lvl4pPr marL="1600200" indent="-228600" eaLnBrk="0" hangingPunct="0">
              <a:defRPr>
                <a:solidFill>
                  <a:srgbClr val="333333"/>
                </a:solidFill>
                <a:latin typeface="Arial" panose="020B0604020202020204" pitchFamily="34" charset="0"/>
                <a:ea typeface="MS Gothic" panose="020B0609070205080204" pitchFamily="49" charset="-128"/>
              </a:defRPr>
            </a:lvl4pPr>
            <a:lvl5pPr marL="2057400" indent="-228600" eaLnBrk="0" hangingPunct="0">
              <a:defRPr>
                <a:solidFill>
                  <a:srgbClr val="333333"/>
                </a:solidFill>
                <a:latin typeface="Arial" panose="020B0604020202020204" pitchFamily="34" charset="0"/>
                <a:ea typeface="MS Gothic" panose="020B0609070205080204" pitchFamily="49" charset="-128"/>
              </a:defRPr>
            </a:lvl5pPr>
            <a:lvl6pPr marL="25146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6pPr>
            <a:lvl7pPr marL="29718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7pPr>
            <a:lvl8pPr marL="34290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8pPr>
            <a:lvl9pPr marL="3886200" indent="-228600" defTabSz="455613" eaLnBrk="0" fontAlgn="base" hangingPunct="0">
              <a:spcBef>
                <a:spcPct val="0"/>
              </a:spcBef>
              <a:spcAft>
                <a:spcPct val="0"/>
              </a:spcAft>
              <a:defRPr>
                <a:solidFill>
                  <a:srgbClr val="333333"/>
                </a:solidFill>
                <a:latin typeface="Arial" panose="020B0604020202020204" pitchFamily="34" charset="0"/>
                <a:ea typeface="MS Gothic" panose="020B0609070205080204" pitchFamily="49" charset="-128"/>
              </a:defRPr>
            </a:lvl9pPr>
          </a:lstStyle>
          <a:p>
            <a:pPr algn="ctr" defTabSz="914377" eaLnBrk="1" fontAlgn="auto" hangingPunct="1">
              <a:spcBef>
                <a:spcPts val="0"/>
              </a:spcBef>
              <a:spcAft>
                <a:spcPts val="0"/>
              </a:spcAft>
              <a:buFont typeface="Wingdings" panose="05000000000000000000" pitchFamily="2" charset="2"/>
              <a:buNone/>
              <a:defRPr/>
            </a:pPr>
            <a:r>
              <a:rPr kumimoji="0" lang="ja-JP" altLang="en-US" sz="1800" u="sng" kern="0" dirty="0">
                <a:solidFill>
                  <a:prstClr val="black"/>
                </a:solidFill>
                <a:latin typeface="Meiryo UI" panose="020B0604030504040204" pitchFamily="34" charset="-128"/>
                <a:ea typeface="Meiryo UI" panose="020B0604030504040204" pitchFamily="34" charset="-128"/>
                <a:cs typeface="メイリオ"/>
                <a:sym typeface="Calibri"/>
              </a:rPr>
              <a:t>コンテナ型仮想化</a:t>
            </a:r>
            <a:endParaRPr kumimoji="0" lang="en-US" sz="1800" u="sng" kern="0" dirty="0">
              <a:solidFill>
                <a:prstClr val="black"/>
              </a:solidFill>
              <a:latin typeface="Meiryo UI" panose="020B0604030504040204" pitchFamily="34" charset="-128"/>
              <a:ea typeface="Meiryo UI" panose="020B0604030504040204" pitchFamily="34" charset="-128"/>
              <a:cs typeface="メイリオ"/>
              <a:sym typeface="Calibri"/>
            </a:endParaRPr>
          </a:p>
        </p:txBody>
      </p:sp>
      <p:sp>
        <p:nvSpPr>
          <p:cNvPr id="121" name="Rectangle 37">
            <a:extLst>
              <a:ext uri="{FF2B5EF4-FFF2-40B4-BE49-F238E27FC236}">
                <a16:creationId xmlns:a16="http://schemas.microsoft.com/office/drawing/2014/main" id="{D75B6952-FFBD-B240-AD59-A96F0A1C2728}"/>
              </a:ext>
            </a:extLst>
          </p:cNvPr>
          <p:cNvSpPr/>
          <p:nvPr/>
        </p:nvSpPr>
        <p:spPr>
          <a:xfrm>
            <a:off x="867350" y="2265391"/>
            <a:ext cx="879423" cy="449121"/>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dirty="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A</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22" name="Rectangle 38">
            <a:extLst>
              <a:ext uri="{FF2B5EF4-FFF2-40B4-BE49-F238E27FC236}">
                <a16:creationId xmlns:a16="http://schemas.microsoft.com/office/drawing/2014/main" id="{5A39F63B-6427-8E4D-88E0-6060EF07D7AD}"/>
              </a:ext>
            </a:extLst>
          </p:cNvPr>
          <p:cNvSpPr/>
          <p:nvPr/>
        </p:nvSpPr>
        <p:spPr>
          <a:xfrm>
            <a:off x="2104981" y="2263077"/>
            <a:ext cx="879423" cy="446805"/>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B</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23" name="Rectangle 39">
            <a:extLst>
              <a:ext uri="{FF2B5EF4-FFF2-40B4-BE49-F238E27FC236}">
                <a16:creationId xmlns:a16="http://schemas.microsoft.com/office/drawing/2014/main" id="{24E761CB-DA40-1F47-91BE-BF407A589544}"/>
              </a:ext>
            </a:extLst>
          </p:cNvPr>
          <p:cNvSpPr/>
          <p:nvPr/>
        </p:nvSpPr>
        <p:spPr>
          <a:xfrm>
            <a:off x="3340721" y="2260761"/>
            <a:ext cx="879423" cy="449121"/>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C</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24" name="Rectangle 40">
            <a:extLst>
              <a:ext uri="{FF2B5EF4-FFF2-40B4-BE49-F238E27FC236}">
                <a16:creationId xmlns:a16="http://schemas.microsoft.com/office/drawing/2014/main" id="{230B378F-27F1-A745-BD6F-6CEF92AD2CFD}"/>
              </a:ext>
            </a:extLst>
          </p:cNvPr>
          <p:cNvSpPr/>
          <p:nvPr/>
        </p:nvSpPr>
        <p:spPr>
          <a:xfrm>
            <a:off x="867350" y="2837204"/>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25" name="Rectangle 41">
            <a:extLst>
              <a:ext uri="{FF2B5EF4-FFF2-40B4-BE49-F238E27FC236}">
                <a16:creationId xmlns:a16="http://schemas.microsoft.com/office/drawing/2014/main" id="{221A6216-6565-504F-8F41-0203027605FC}"/>
              </a:ext>
            </a:extLst>
          </p:cNvPr>
          <p:cNvSpPr/>
          <p:nvPr/>
        </p:nvSpPr>
        <p:spPr>
          <a:xfrm>
            <a:off x="2104981" y="2837204"/>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26" name="Rectangle 42">
            <a:extLst>
              <a:ext uri="{FF2B5EF4-FFF2-40B4-BE49-F238E27FC236}">
                <a16:creationId xmlns:a16="http://schemas.microsoft.com/office/drawing/2014/main" id="{5A791099-0F5D-6240-93A8-377FB98879E3}"/>
              </a:ext>
            </a:extLst>
          </p:cNvPr>
          <p:cNvSpPr/>
          <p:nvPr/>
        </p:nvSpPr>
        <p:spPr>
          <a:xfrm>
            <a:off x="3340721" y="2837204"/>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27" name="Rectangle 43">
            <a:extLst>
              <a:ext uri="{FF2B5EF4-FFF2-40B4-BE49-F238E27FC236}">
                <a16:creationId xmlns:a16="http://schemas.microsoft.com/office/drawing/2014/main" id="{C76D5431-6620-464E-9BA9-30C44C4ADE33}"/>
              </a:ext>
            </a:extLst>
          </p:cNvPr>
          <p:cNvSpPr/>
          <p:nvPr/>
        </p:nvSpPr>
        <p:spPr>
          <a:xfrm>
            <a:off x="867350" y="3531727"/>
            <a:ext cx="879423" cy="662107"/>
          </a:xfrm>
          <a:prstGeom prst="rect">
            <a:avLst/>
          </a:prstGeom>
          <a:solidFill>
            <a:srgbClr val="20D5D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ja-JP" altLang="en-US" sz="120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ゲスト</a:t>
            </a: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OS</a:t>
            </a:r>
            <a:endParaRPr kumimoji="0" lang="en-US"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p:txBody>
      </p:sp>
      <p:sp>
        <p:nvSpPr>
          <p:cNvPr id="128" name="Rectangle 44">
            <a:extLst>
              <a:ext uri="{FF2B5EF4-FFF2-40B4-BE49-F238E27FC236}">
                <a16:creationId xmlns:a16="http://schemas.microsoft.com/office/drawing/2014/main" id="{09550D06-C21B-3040-8FAF-718F0545F9B5}"/>
              </a:ext>
            </a:extLst>
          </p:cNvPr>
          <p:cNvSpPr/>
          <p:nvPr/>
        </p:nvSpPr>
        <p:spPr>
          <a:xfrm>
            <a:off x="2104981" y="3517836"/>
            <a:ext cx="879423" cy="662107"/>
          </a:xfrm>
          <a:prstGeom prst="rect">
            <a:avLst/>
          </a:prstGeom>
          <a:solidFill>
            <a:srgbClr val="20D5D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ja-JP" altLang="en-US" sz="120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ゲスト</a:t>
            </a: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OS</a:t>
            </a:r>
            <a:endParaRPr kumimoji="0" lang="en-US"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p:txBody>
      </p:sp>
      <p:sp>
        <p:nvSpPr>
          <p:cNvPr id="129" name="Rectangle 45">
            <a:extLst>
              <a:ext uri="{FF2B5EF4-FFF2-40B4-BE49-F238E27FC236}">
                <a16:creationId xmlns:a16="http://schemas.microsoft.com/office/drawing/2014/main" id="{2F4A286B-8ADD-004E-80A7-9059F317B8E2}"/>
              </a:ext>
            </a:extLst>
          </p:cNvPr>
          <p:cNvSpPr/>
          <p:nvPr/>
        </p:nvSpPr>
        <p:spPr>
          <a:xfrm>
            <a:off x="3340721" y="3531727"/>
            <a:ext cx="879423" cy="662107"/>
          </a:xfrm>
          <a:prstGeom prst="rect">
            <a:avLst/>
          </a:prstGeom>
          <a:solidFill>
            <a:srgbClr val="20D5D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ja-JP" altLang="en-US" sz="120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ゲスト</a:t>
            </a:r>
            <a:endPar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OS</a:t>
            </a:r>
            <a:endParaRPr kumimoji="0" lang="en-US"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p:txBody>
      </p:sp>
      <p:sp>
        <p:nvSpPr>
          <p:cNvPr id="130" name="Rectangle 46">
            <a:extLst>
              <a:ext uri="{FF2B5EF4-FFF2-40B4-BE49-F238E27FC236}">
                <a16:creationId xmlns:a16="http://schemas.microsoft.com/office/drawing/2014/main" id="{1AEC86C5-18BB-AB41-9C19-0C09A6095821}"/>
              </a:ext>
            </a:extLst>
          </p:cNvPr>
          <p:cNvSpPr/>
          <p:nvPr/>
        </p:nvSpPr>
        <p:spPr>
          <a:xfrm>
            <a:off x="743990" y="4353572"/>
            <a:ext cx="3599520" cy="423656"/>
          </a:xfrm>
          <a:prstGeom prst="rect">
            <a:avLst/>
          </a:prstGeom>
          <a:solidFill>
            <a:srgbClr val="0F6F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800" kern="0" dirty="0">
                <a:solidFill>
                  <a:prstClr val="white"/>
                </a:solidFill>
                <a:latin typeface="Meiryo UI" panose="020B0604030504040204" pitchFamily="34" charset="-128"/>
                <a:ea typeface="Meiryo UI" panose="020B0604030504040204" pitchFamily="34" charset="-128"/>
                <a:cs typeface="メイリオ"/>
                <a:sym typeface="Calibri"/>
              </a:rPr>
              <a:t>ハイパーバイザー</a:t>
            </a:r>
            <a:endParaRPr kumimoji="0" lang="en-US" sz="18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31" name="Rectangle 47">
            <a:extLst>
              <a:ext uri="{FF2B5EF4-FFF2-40B4-BE49-F238E27FC236}">
                <a16:creationId xmlns:a16="http://schemas.microsoft.com/office/drawing/2014/main" id="{CE1D2350-FF0A-074D-9822-DE780B8DAF4B}"/>
              </a:ext>
            </a:extLst>
          </p:cNvPr>
          <p:cNvSpPr/>
          <p:nvPr/>
        </p:nvSpPr>
        <p:spPr>
          <a:xfrm>
            <a:off x="743990" y="4923076"/>
            <a:ext cx="3599520" cy="423656"/>
          </a:xfrm>
          <a:prstGeom prst="rect">
            <a:avLst/>
          </a:prstGeom>
          <a:solidFill>
            <a:sysClr val="windowText" lastClr="000000">
              <a:lumMod val="65000"/>
              <a:lumOff val="35000"/>
            </a:sys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400" kern="0">
                <a:solidFill>
                  <a:prstClr val="white"/>
                </a:solidFill>
                <a:latin typeface="Meiryo UI" panose="020B0604030504040204" pitchFamily="34" charset="-128"/>
                <a:ea typeface="Meiryo UI" panose="020B0604030504040204" pitchFamily="34" charset="-128"/>
                <a:cs typeface="メイリオ"/>
                <a:sym typeface="Calibri"/>
              </a:rPr>
              <a:t>物理サーバー</a:t>
            </a:r>
            <a:endParaRPr kumimoji="0" lang="en-US" sz="14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32" name="Rectangle 55">
            <a:extLst>
              <a:ext uri="{FF2B5EF4-FFF2-40B4-BE49-F238E27FC236}">
                <a16:creationId xmlns:a16="http://schemas.microsoft.com/office/drawing/2014/main" id="{451776FF-E13C-9840-9D75-6A7526D67814}"/>
              </a:ext>
            </a:extLst>
          </p:cNvPr>
          <p:cNvSpPr/>
          <p:nvPr/>
        </p:nvSpPr>
        <p:spPr>
          <a:xfrm>
            <a:off x="4822456" y="2265391"/>
            <a:ext cx="879423" cy="449121"/>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dirty="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A</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33" name="Rectangle 58">
            <a:extLst>
              <a:ext uri="{FF2B5EF4-FFF2-40B4-BE49-F238E27FC236}">
                <a16:creationId xmlns:a16="http://schemas.microsoft.com/office/drawing/2014/main" id="{98FA3CEE-4932-6740-AB49-B7B942B57D4D}"/>
              </a:ext>
            </a:extLst>
          </p:cNvPr>
          <p:cNvSpPr/>
          <p:nvPr/>
        </p:nvSpPr>
        <p:spPr>
          <a:xfrm>
            <a:off x="4822456" y="2837204"/>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34" name="Rectangle 61">
            <a:extLst>
              <a:ext uri="{FF2B5EF4-FFF2-40B4-BE49-F238E27FC236}">
                <a16:creationId xmlns:a16="http://schemas.microsoft.com/office/drawing/2014/main" id="{5F7E3158-0EAF-BD4B-8C9A-1F62F37933B2}"/>
              </a:ext>
            </a:extLst>
          </p:cNvPr>
          <p:cNvSpPr/>
          <p:nvPr/>
        </p:nvSpPr>
        <p:spPr>
          <a:xfrm>
            <a:off x="4699094" y="3531727"/>
            <a:ext cx="3601411" cy="662107"/>
          </a:xfrm>
          <a:prstGeom prst="rect">
            <a:avLst/>
          </a:prstGeom>
          <a:solidFill>
            <a:srgbClr val="00B0F0"/>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800" kern="0">
                <a:solidFill>
                  <a:prstClr val="white"/>
                </a:solidFill>
                <a:latin typeface="Meiryo UI" panose="020B0604030504040204" pitchFamily="34" charset="-128"/>
                <a:ea typeface="Meiryo UI" panose="020B0604030504040204" pitchFamily="34" charset="-128"/>
                <a:cs typeface="メイリオ"/>
                <a:sym typeface="Calibri"/>
              </a:rPr>
              <a:t>コンテナ・エンジン</a:t>
            </a:r>
            <a:endParaRPr kumimoji="0" lang="en-US" sz="18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35" name="Rectangle 64">
            <a:extLst>
              <a:ext uri="{FF2B5EF4-FFF2-40B4-BE49-F238E27FC236}">
                <a16:creationId xmlns:a16="http://schemas.microsoft.com/office/drawing/2014/main" id="{C7DC6A13-A779-8A4C-9316-A55F541439C1}"/>
              </a:ext>
            </a:extLst>
          </p:cNvPr>
          <p:cNvSpPr/>
          <p:nvPr/>
        </p:nvSpPr>
        <p:spPr>
          <a:xfrm>
            <a:off x="4699094" y="4353572"/>
            <a:ext cx="3601411" cy="423656"/>
          </a:xfrm>
          <a:prstGeom prst="rect">
            <a:avLst/>
          </a:prstGeom>
          <a:solidFill>
            <a:srgbClr val="20D5D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ja-JP" altLang="en-US" sz="1800" b="0" i="0" u="none" strike="noStrike" kern="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ホスト</a:t>
            </a:r>
            <a:r>
              <a:rPr kumimoji="0" lang="en-US" altLang="ja-JP" sz="18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OS</a:t>
            </a:r>
            <a:endParaRPr kumimoji="0" lang="en-US" sz="18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endParaRPr>
          </a:p>
        </p:txBody>
      </p:sp>
      <p:sp>
        <p:nvSpPr>
          <p:cNvPr id="136" name="Rectangle 65">
            <a:extLst>
              <a:ext uri="{FF2B5EF4-FFF2-40B4-BE49-F238E27FC236}">
                <a16:creationId xmlns:a16="http://schemas.microsoft.com/office/drawing/2014/main" id="{6065A5CB-24B4-6244-A209-3BEA6E250527}"/>
              </a:ext>
            </a:extLst>
          </p:cNvPr>
          <p:cNvSpPr/>
          <p:nvPr/>
        </p:nvSpPr>
        <p:spPr>
          <a:xfrm>
            <a:off x="4699094" y="4923076"/>
            <a:ext cx="3601411" cy="423656"/>
          </a:xfrm>
          <a:prstGeom prst="rect">
            <a:avLst/>
          </a:prstGeom>
          <a:solidFill>
            <a:sysClr val="windowText" lastClr="000000">
              <a:lumMod val="65000"/>
              <a:lumOff val="35000"/>
            </a:sys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400" kern="0">
                <a:solidFill>
                  <a:prstClr val="white"/>
                </a:solidFill>
                <a:latin typeface="Meiryo UI" panose="020B0604030504040204" pitchFamily="34" charset="-128"/>
                <a:ea typeface="Meiryo UI" panose="020B0604030504040204" pitchFamily="34" charset="-128"/>
                <a:cs typeface="メイリオ"/>
                <a:sym typeface="Calibri"/>
              </a:rPr>
              <a:t>物理サーバー</a:t>
            </a:r>
            <a:endParaRPr kumimoji="0" lang="en-US" sz="14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37" name="正方形/長方形 136">
            <a:extLst>
              <a:ext uri="{FF2B5EF4-FFF2-40B4-BE49-F238E27FC236}">
                <a16:creationId xmlns:a16="http://schemas.microsoft.com/office/drawing/2014/main" id="{935FDCD0-D604-374D-BFA3-7840980DE1B0}"/>
              </a:ext>
            </a:extLst>
          </p:cNvPr>
          <p:cNvSpPr/>
          <p:nvPr/>
        </p:nvSpPr>
        <p:spPr>
          <a:xfrm>
            <a:off x="675860" y="5553963"/>
            <a:ext cx="3599520" cy="1138773"/>
          </a:xfrm>
          <a:prstGeom prst="rect">
            <a:avLst/>
          </a:prstGeom>
        </p:spPr>
        <p:txBody>
          <a:bodyPr wrap="square">
            <a:spAutoFit/>
          </a:bodyPr>
          <a:lstStyle/>
          <a:p>
            <a:pPr algn="ctr" defTabSz="914377" eaLnBrk="1" fontAlgn="auto">
              <a:spcBef>
                <a:spcPts val="0"/>
              </a:spcBef>
              <a:spcAft>
                <a:spcPts val="0"/>
              </a:spcAft>
              <a:buFont typeface="Wingdings" panose="05000000000000000000" pitchFamily="2" charset="2"/>
              <a:buNone/>
              <a:defRPr/>
            </a:pPr>
            <a:r>
              <a:rPr kumimoji="0" lang="en-US" altLang="ja-JP" sz="2000" u="sng" kern="0" dirty="0">
                <a:solidFill>
                  <a:prstClr val="black"/>
                </a:solidFill>
                <a:latin typeface="Meiryo UI" panose="020B0604030504040204" pitchFamily="34" charset="-128"/>
                <a:ea typeface="Meiryo UI" panose="020B0604030504040204" pitchFamily="34" charset="-128"/>
                <a:cs typeface="メイリオ"/>
                <a:sym typeface="Calibri"/>
              </a:rPr>
              <a:t>HW</a:t>
            </a:r>
            <a:r>
              <a:rPr kumimoji="0" lang="ja-JP" altLang="en-US" sz="2000" u="sng" kern="0" dirty="0">
                <a:solidFill>
                  <a:prstClr val="black"/>
                </a:solidFill>
                <a:latin typeface="Meiryo UI" panose="020B0604030504040204" pitchFamily="34" charset="-128"/>
                <a:ea typeface="Meiryo UI" panose="020B0604030504040204" pitchFamily="34" charset="-128"/>
                <a:cs typeface="メイリオ"/>
                <a:sym typeface="Calibri"/>
              </a:rPr>
              <a:t>レベルの仮想化</a:t>
            </a:r>
          </a:p>
          <a:p>
            <a:pPr marL="285750" indent="-285750" defTabSz="914377" eaLnBrk="1" fontAlgn="auto">
              <a:spcBef>
                <a:spcPts val="0"/>
              </a:spcBef>
              <a:spcAft>
                <a:spcPts val="0"/>
              </a:spcAft>
              <a:buFont typeface="Wingdings" panose="05000000000000000000" pitchFamily="2" charset="2"/>
              <a:buChar char="§"/>
              <a:defRPr/>
            </a:pPr>
            <a:r>
              <a:rPr kumimoji="0" lang="en-US" altLang="ja-JP" sz="1600" kern="0" dirty="0">
                <a:solidFill>
                  <a:prstClr val="black"/>
                </a:solidFill>
                <a:latin typeface="Meiryo UI" panose="020B0604030504040204" pitchFamily="34" charset="-128"/>
                <a:ea typeface="Meiryo UI" panose="020B0604030504040204" pitchFamily="34" charset="-128"/>
                <a:cs typeface="メイリオ"/>
                <a:sym typeface="Calibri"/>
              </a:rPr>
              <a:t>OS</a:t>
            </a:r>
            <a:r>
              <a:rPr kumimoji="0" lang="ja-JP" altLang="en-US" sz="1600" kern="0" dirty="0">
                <a:solidFill>
                  <a:prstClr val="black"/>
                </a:solidFill>
                <a:latin typeface="Meiryo UI" panose="020B0604030504040204" pitchFamily="34" charset="-128"/>
                <a:ea typeface="Meiryo UI" panose="020B0604030504040204" pitchFamily="34" charset="-128"/>
                <a:cs typeface="メイリオ"/>
                <a:sym typeface="Calibri"/>
              </a:rPr>
              <a:t>カーネルを専有 </a:t>
            </a:r>
          </a:p>
          <a:p>
            <a:pPr marL="285750" indent="-285750" defTabSz="914377" eaLnBrk="1" fontAlgn="auto">
              <a:spcBef>
                <a:spcPts val="0"/>
              </a:spcBef>
              <a:spcAft>
                <a:spcPts val="0"/>
              </a:spcAft>
              <a:buFont typeface="Wingdings" panose="05000000000000000000" pitchFamily="2" charset="2"/>
              <a:buChar char="§"/>
              <a:defRPr/>
            </a:pPr>
            <a:r>
              <a:rPr kumimoji="0" lang="ja-JP" altLang="en-US" sz="1600" kern="0">
                <a:solidFill>
                  <a:prstClr val="black"/>
                </a:solidFill>
                <a:latin typeface="Meiryo UI" panose="020B0604030504040204" pitchFamily="34" charset="-128"/>
                <a:ea typeface="Meiryo UI" panose="020B0604030504040204" pitchFamily="34" charset="-128"/>
                <a:cs typeface="メイリオ"/>
                <a:sym typeface="Calibri"/>
              </a:rPr>
              <a:t>仮想</a:t>
            </a:r>
            <a:r>
              <a:rPr kumimoji="0" lang="ja-JP" altLang="en-US" sz="1600" kern="0" dirty="0">
                <a:solidFill>
                  <a:prstClr val="black"/>
                </a:solidFill>
                <a:latin typeface="Meiryo UI" panose="020B0604030504040204" pitchFamily="34" charset="-128"/>
                <a:ea typeface="Meiryo UI" panose="020B0604030504040204" pitchFamily="34" charset="-128"/>
                <a:cs typeface="メイリオ"/>
                <a:sym typeface="Calibri"/>
              </a:rPr>
              <a:t>マシンごとに</a:t>
            </a:r>
            <a:r>
              <a:rPr kumimoji="0" lang="ja-JP" altLang="en-US" sz="1600" kern="0">
                <a:solidFill>
                  <a:prstClr val="black"/>
                </a:solidFill>
                <a:latin typeface="Meiryo UI" panose="020B0604030504040204" pitchFamily="34" charset="-128"/>
                <a:ea typeface="Meiryo UI" panose="020B0604030504040204" pitchFamily="34" charset="-128"/>
                <a:cs typeface="メイリオ"/>
                <a:sym typeface="Calibri"/>
              </a:rPr>
              <a:t>隔離 </a:t>
            </a:r>
            <a:endParaRPr kumimoji="0" lang="en-US" altLang="ja-JP" sz="1600" kern="0" dirty="0">
              <a:solidFill>
                <a:prstClr val="black"/>
              </a:solidFill>
              <a:latin typeface="Meiryo UI" panose="020B0604030504040204" pitchFamily="34" charset="-128"/>
              <a:ea typeface="Meiryo UI" panose="020B0604030504040204" pitchFamily="34" charset="-128"/>
              <a:cs typeface="メイリオ"/>
              <a:sym typeface="Calibri"/>
            </a:endParaRPr>
          </a:p>
          <a:p>
            <a:pPr marL="285750" indent="-285750" defTabSz="914377" eaLnBrk="1" fontAlgn="auto">
              <a:spcBef>
                <a:spcPts val="0"/>
              </a:spcBef>
              <a:spcAft>
                <a:spcPts val="0"/>
              </a:spcAft>
              <a:buFont typeface="Wingdings" panose="05000000000000000000" pitchFamily="2" charset="2"/>
              <a:buChar char="§"/>
              <a:defRPr/>
            </a:pPr>
            <a:r>
              <a:rPr kumimoji="0" lang="ja-JP" altLang="en-US" sz="1600" kern="0">
                <a:solidFill>
                  <a:prstClr val="black"/>
                </a:solidFill>
                <a:latin typeface="Meiryo UI" panose="020B0604030504040204" pitchFamily="34" charset="-128"/>
                <a:ea typeface="Meiryo UI" panose="020B0604030504040204" pitchFamily="34" charset="-128"/>
                <a:cs typeface="メイリオ"/>
                <a:sym typeface="Calibri"/>
              </a:rPr>
              <a:t>ハイパーバイザーによるリソース割り当て</a:t>
            </a:r>
            <a:endParaRPr kumimoji="0" lang="ja-JP" altLang="en-US" sz="1600" kern="0" dirty="0">
              <a:solidFill>
                <a:prstClr val="black"/>
              </a:solidFill>
              <a:latin typeface="Meiryo UI" panose="020B0604030504040204" pitchFamily="34" charset="-128"/>
              <a:ea typeface="Meiryo UI" panose="020B0604030504040204" pitchFamily="34" charset="-128"/>
              <a:cs typeface="メイリオ"/>
              <a:sym typeface="Calibri"/>
            </a:endParaRPr>
          </a:p>
        </p:txBody>
      </p:sp>
      <p:sp>
        <p:nvSpPr>
          <p:cNvPr id="138" name="正方形/長方形 137">
            <a:extLst>
              <a:ext uri="{FF2B5EF4-FFF2-40B4-BE49-F238E27FC236}">
                <a16:creationId xmlns:a16="http://schemas.microsoft.com/office/drawing/2014/main" id="{09C855B5-9037-F34B-98B1-831866BDA25F}"/>
              </a:ext>
            </a:extLst>
          </p:cNvPr>
          <p:cNvSpPr/>
          <p:nvPr/>
        </p:nvSpPr>
        <p:spPr>
          <a:xfrm>
            <a:off x="4543420" y="5553963"/>
            <a:ext cx="4061499" cy="1138773"/>
          </a:xfrm>
          <a:prstGeom prst="rect">
            <a:avLst/>
          </a:prstGeom>
        </p:spPr>
        <p:txBody>
          <a:bodyPr wrap="square">
            <a:spAutoFit/>
          </a:bodyPr>
          <a:lstStyle/>
          <a:p>
            <a:pPr algn="ctr" defTabSz="914377" eaLnBrk="1" fontAlgn="auto">
              <a:spcBef>
                <a:spcPts val="0"/>
              </a:spcBef>
              <a:spcAft>
                <a:spcPts val="0"/>
              </a:spcAft>
              <a:buFont typeface="Wingdings" panose="05000000000000000000" pitchFamily="2" charset="2"/>
              <a:buNone/>
              <a:defRPr/>
            </a:pPr>
            <a:r>
              <a:rPr kumimoji="0" lang="en-US" altLang="ja-JP" sz="2000" u="sng" kern="0" dirty="0">
                <a:solidFill>
                  <a:prstClr val="black"/>
                </a:solidFill>
                <a:latin typeface="Meiryo UI" panose="020B0604030504040204" pitchFamily="34" charset="-128"/>
                <a:ea typeface="Meiryo UI" panose="020B0604030504040204" pitchFamily="34" charset="-128"/>
                <a:cs typeface="メイリオ"/>
                <a:sym typeface="Calibri"/>
              </a:rPr>
              <a:t>OS</a:t>
            </a:r>
            <a:r>
              <a:rPr kumimoji="0" lang="ja-JP" altLang="en-US" sz="2000" u="sng" kern="0" dirty="0">
                <a:solidFill>
                  <a:prstClr val="black"/>
                </a:solidFill>
                <a:latin typeface="Meiryo UI" panose="020B0604030504040204" pitchFamily="34" charset="-128"/>
                <a:ea typeface="Meiryo UI" panose="020B0604030504040204" pitchFamily="34" charset="-128"/>
                <a:cs typeface="メイリオ"/>
                <a:sym typeface="Calibri"/>
              </a:rPr>
              <a:t>レベルの仮想化 </a:t>
            </a:r>
          </a:p>
          <a:p>
            <a:pPr marL="285750" indent="-285750" defTabSz="914377" eaLnBrk="1" fontAlgn="auto">
              <a:spcBef>
                <a:spcPts val="0"/>
              </a:spcBef>
              <a:spcAft>
                <a:spcPts val="0"/>
              </a:spcAft>
              <a:buFont typeface="Wingdings" panose="05000000000000000000" pitchFamily="2" charset="2"/>
              <a:buChar char="§"/>
              <a:defRPr/>
            </a:pPr>
            <a:r>
              <a:rPr kumimoji="0" lang="en-US" altLang="ja-JP" sz="1600" kern="0" dirty="0">
                <a:solidFill>
                  <a:prstClr val="black"/>
                </a:solidFill>
                <a:latin typeface="Meiryo UI" panose="020B0604030504040204" pitchFamily="34" charset="-128"/>
                <a:ea typeface="Meiryo UI" panose="020B0604030504040204" pitchFamily="34" charset="-128"/>
                <a:cs typeface="メイリオ"/>
                <a:sym typeface="Calibri"/>
              </a:rPr>
              <a:t>OS</a:t>
            </a:r>
            <a:r>
              <a:rPr kumimoji="0" lang="ja-JP" altLang="en-US" sz="1600" kern="0" dirty="0">
                <a:solidFill>
                  <a:prstClr val="black"/>
                </a:solidFill>
                <a:latin typeface="Meiryo UI" panose="020B0604030504040204" pitchFamily="34" charset="-128"/>
                <a:ea typeface="Meiryo UI" panose="020B0604030504040204" pitchFamily="34" charset="-128"/>
                <a:cs typeface="メイリオ"/>
                <a:sym typeface="Calibri"/>
              </a:rPr>
              <a:t>カーネルを共有 </a:t>
            </a:r>
          </a:p>
          <a:p>
            <a:pPr marL="285750" indent="-285750" defTabSz="914377" eaLnBrk="1" fontAlgn="auto">
              <a:spcBef>
                <a:spcPts val="0"/>
              </a:spcBef>
              <a:spcAft>
                <a:spcPts val="0"/>
              </a:spcAft>
              <a:buFont typeface="Wingdings" panose="05000000000000000000" pitchFamily="2" charset="2"/>
              <a:buChar char="§"/>
              <a:defRPr/>
            </a:pPr>
            <a:r>
              <a:rPr kumimoji="0" lang="ja-JP" altLang="en-US" sz="1600" kern="0">
                <a:solidFill>
                  <a:prstClr val="black"/>
                </a:solidFill>
                <a:latin typeface="Meiryo UI" panose="020B0604030504040204" pitchFamily="34" charset="-128"/>
                <a:ea typeface="Meiryo UI" panose="020B0604030504040204" pitchFamily="34" charset="-128"/>
                <a:cs typeface="メイリオ"/>
                <a:sym typeface="Calibri"/>
              </a:rPr>
              <a:t>プロセスを名前空間でグループ化して隔離</a:t>
            </a:r>
            <a:endParaRPr kumimoji="0" lang="en-US" altLang="ja-JP" sz="1600" kern="0" dirty="0">
              <a:solidFill>
                <a:prstClr val="black"/>
              </a:solidFill>
              <a:latin typeface="Meiryo UI" panose="020B0604030504040204" pitchFamily="34" charset="-128"/>
              <a:ea typeface="Meiryo UI" panose="020B0604030504040204" pitchFamily="34" charset="-128"/>
              <a:cs typeface="メイリオ"/>
              <a:sym typeface="Calibri"/>
            </a:endParaRPr>
          </a:p>
          <a:p>
            <a:pPr marL="285750" indent="-285750" defTabSz="914377" eaLnBrk="1" fontAlgn="auto">
              <a:spcBef>
                <a:spcPts val="0"/>
              </a:spcBef>
              <a:spcAft>
                <a:spcPts val="0"/>
              </a:spcAft>
              <a:buFont typeface="Wingdings" panose="05000000000000000000" pitchFamily="2" charset="2"/>
              <a:buChar char="§"/>
              <a:defRPr/>
            </a:pPr>
            <a:r>
              <a:rPr kumimoji="0" lang="en-US" altLang="ja-JP" sz="1600" kern="0" dirty="0" err="1">
                <a:solidFill>
                  <a:prstClr val="black"/>
                </a:solidFill>
                <a:latin typeface="Meiryo UI" panose="020B0604030504040204" pitchFamily="34" charset="-128"/>
                <a:ea typeface="Meiryo UI" panose="020B0604030504040204" pitchFamily="34" charset="-128"/>
                <a:cs typeface="メイリオ"/>
                <a:sym typeface="Calibri"/>
              </a:rPr>
              <a:t>cgroup</a:t>
            </a:r>
            <a:r>
              <a:rPr kumimoji="0" lang="ja-JP" altLang="en-US" sz="1600" kern="0">
                <a:solidFill>
                  <a:prstClr val="black"/>
                </a:solidFill>
                <a:latin typeface="Meiryo UI" panose="020B0604030504040204" pitchFamily="34" charset="-128"/>
                <a:ea typeface="Meiryo UI" panose="020B0604030504040204" pitchFamily="34" charset="-128"/>
                <a:cs typeface="メイリオ"/>
                <a:sym typeface="Calibri"/>
              </a:rPr>
              <a:t>でリソースを割り当て</a:t>
            </a:r>
            <a:endParaRPr kumimoji="0" lang="ja-JP" altLang="en-US" sz="1600" kern="0" dirty="0">
              <a:solidFill>
                <a:prstClr val="black"/>
              </a:solidFill>
              <a:latin typeface="Meiryo UI" panose="020B0604030504040204" pitchFamily="34" charset="-128"/>
              <a:ea typeface="Meiryo UI" panose="020B0604030504040204" pitchFamily="34" charset="-128"/>
              <a:cs typeface="メイリオ"/>
              <a:sym typeface="Calibri"/>
            </a:endParaRPr>
          </a:p>
        </p:txBody>
      </p:sp>
      <p:sp>
        <p:nvSpPr>
          <p:cNvPr id="139" name="角丸四角形 138">
            <a:extLst>
              <a:ext uri="{FF2B5EF4-FFF2-40B4-BE49-F238E27FC236}">
                <a16:creationId xmlns:a16="http://schemas.microsoft.com/office/drawing/2014/main" id="{C433E701-1D8F-BC40-B940-3F7E5F20B24D}"/>
              </a:ext>
            </a:extLst>
          </p:cNvPr>
          <p:cNvSpPr/>
          <p:nvPr/>
        </p:nvSpPr>
        <p:spPr>
          <a:xfrm>
            <a:off x="5925289" y="2174889"/>
            <a:ext cx="1083125" cy="1336436"/>
          </a:xfrm>
          <a:prstGeom prst="roundRect">
            <a:avLst>
              <a:gd name="adj" fmla="val 9400"/>
            </a:avLst>
          </a:prstGeom>
          <a:solidFill>
            <a:sysClr val="window" lastClr="FFFFFF">
              <a:lumMod val="85000"/>
            </a:sysClr>
          </a:solidFill>
          <a:ln w="9525" cap="flat" cmpd="sng" algn="ctr">
            <a:noFill/>
            <a:prstDash val="solid"/>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40" name="Left Brace 53">
            <a:extLst>
              <a:ext uri="{FF2B5EF4-FFF2-40B4-BE49-F238E27FC236}">
                <a16:creationId xmlns:a16="http://schemas.microsoft.com/office/drawing/2014/main" id="{9413EAF0-ED55-464E-909D-A130826EC08A}"/>
              </a:ext>
            </a:extLst>
          </p:cNvPr>
          <p:cNvSpPr/>
          <p:nvPr/>
        </p:nvSpPr>
        <p:spPr bwMode="auto">
          <a:xfrm>
            <a:off x="5731030" y="2257202"/>
            <a:ext cx="247651" cy="1254125"/>
          </a:xfrm>
          <a:prstGeom prst="leftBrace">
            <a:avLst>
              <a:gd name="adj1" fmla="val 0"/>
              <a:gd name="adj2" fmla="val 49279"/>
            </a:avLst>
          </a:prstGeom>
          <a:noFill/>
          <a:ln w="25400" cap="flat" cmpd="sng" algn="ctr">
            <a:noFill/>
            <a:prstDash val="solid"/>
          </a:ln>
          <a:effectLst/>
        </p:spPr>
        <p:txBody>
          <a:bodyPr anchor="ctr"/>
          <a:lstStyle/>
          <a:p>
            <a:pPr defTabSz="1219170" eaLnBrk="1" fontAlgn="auto" hangingPunct="1">
              <a:spcBef>
                <a:spcPts val="0"/>
              </a:spcBef>
              <a:spcAft>
                <a:spcPts val="0"/>
              </a:spcAft>
              <a:buFont typeface="Wingdings" panose="05000000000000000000" pitchFamily="2" charset="2"/>
              <a:buNone/>
              <a:defRPr/>
            </a:pPr>
            <a:endParaRPr kumimoji="0" lang="en-US" sz="1400" b="1" kern="0">
              <a:solidFill>
                <a:srgbClr val="000000"/>
              </a:solidFill>
              <a:latin typeface="Meiryo UI" panose="020B0604030504040204" pitchFamily="34" charset="-128"/>
              <a:ea typeface="Meiryo UI" panose="020B0604030504040204" pitchFamily="34" charset="-128"/>
              <a:cs typeface="メイリオ"/>
              <a:sym typeface="Calibri"/>
            </a:endParaRPr>
          </a:p>
        </p:txBody>
      </p:sp>
      <p:sp>
        <p:nvSpPr>
          <p:cNvPr id="141" name="Rectangle 55">
            <a:extLst>
              <a:ext uri="{FF2B5EF4-FFF2-40B4-BE49-F238E27FC236}">
                <a16:creationId xmlns:a16="http://schemas.microsoft.com/office/drawing/2014/main" id="{5146F1EA-6A80-3347-83B3-89BFF8D819F6}"/>
              </a:ext>
            </a:extLst>
          </p:cNvPr>
          <p:cNvSpPr/>
          <p:nvPr/>
        </p:nvSpPr>
        <p:spPr>
          <a:xfrm>
            <a:off x="6048650" y="2258879"/>
            <a:ext cx="879423" cy="449121"/>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B</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42" name="Rectangle 58">
            <a:extLst>
              <a:ext uri="{FF2B5EF4-FFF2-40B4-BE49-F238E27FC236}">
                <a16:creationId xmlns:a16="http://schemas.microsoft.com/office/drawing/2014/main" id="{4F20787F-8BA0-F54E-B022-324FD1F904FA}"/>
              </a:ext>
            </a:extLst>
          </p:cNvPr>
          <p:cNvSpPr/>
          <p:nvPr/>
        </p:nvSpPr>
        <p:spPr>
          <a:xfrm>
            <a:off x="6048650" y="2830692"/>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43" name="角丸四角形 142">
            <a:extLst>
              <a:ext uri="{FF2B5EF4-FFF2-40B4-BE49-F238E27FC236}">
                <a16:creationId xmlns:a16="http://schemas.microsoft.com/office/drawing/2014/main" id="{F6992007-BC18-D445-B6F3-1CBAF5501E86}"/>
              </a:ext>
            </a:extLst>
          </p:cNvPr>
          <p:cNvSpPr/>
          <p:nvPr/>
        </p:nvSpPr>
        <p:spPr>
          <a:xfrm>
            <a:off x="7194346" y="2168377"/>
            <a:ext cx="1083125" cy="1336436"/>
          </a:xfrm>
          <a:prstGeom prst="roundRect">
            <a:avLst>
              <a:gd name="adj" fmla="val 9400"/>
            </a:avLst>
          </a:prstGeom>
          <a:solidFill>
            <a:sysClr val="window" lastClr="FFFFFF">
              <a:lumMod val="85000"/>
            </a:sysClr>
          </a:solidFill>
          <a:ln w="38100" cap="flat" cmpd="sng" algn="ctr">
            <a:solidFill>
              <a:srgbClr val="FFA0C2">
                <a:lumMod val="75000"/>
              </a:srgbClr>
            </a:solidFill>
            <a:prstDash val="sysDash"/>
          </a:ln>
          <a:effectLst/>
        </p:spPr>
        <p:txBody>
          <a:bodyPr rtlCol="0" anchor="ctr"/>
          <a:lstStyle/>
          <a:p>
            <a:pPr algn="ctr" defTabSz="1219170" eaLnBrk="1" fontAlgn="auto" hangingPunct="1">
              <a:spcBef>
                <a:spcPts val="0"/>
              </a:spcBef>
              <a:spcAft>
                <a:spcPts val="0"/>
              </a:spcAft>
              <a:buFont typeface="Wingdings" panose="05000000000000000000" pitchFamily="2" charset="2"/>
              <a:buNone/>
              <a:defRPr/>
            </a:pPr>
            <a:endParaRPr kumimoji="0" lang="ja-JP" altLang="en-US" sz="1800" kern="0" dirty="0">
              <a:solidFill>
                <a:prstClr val="white"/>
              </a:solidFill>
              <a:latin typeface="Meiryo UI" panose="020B0604030504040204" pitchFamily="34" charset="-128"/>
              <a:ea typeface="Meiryo UI" panose="020B0604030504040204" pitchFamily="34" charset="-128"/>
              <a:cs typeface="Arial" panose="020B0604020202020204" pitchFamily="34" charset="0"/>
              <a:sym typeface="Calibri"/>
            </a:endParaRPr>
          </a:p>
        </p:txBody>
      </p:sp>
      <p:sp>
        <p:nvSpPr>
          <p:cNvPr id="144" name="Left Brace 53">
            <a:extLst>
              <a:ext uri="{FF2B5EF4-FFF2-40B4-BE49-F238E27FC236}">
                <a16:creationId xmlns:a16="http://schemas.microsoft.com/office/drawing/2014/main" id="{6224274C-9E61-9C4E-A2A5-3A0D5B2AA1A1}"/>
              </a:ext>
            </a:extLst>
          </p:cNvPr>
          <p:cNvSpPr/>
          <p:nvPr/>
        </p:nvSpPr>
        <p:spPr bwMode="auto">
          <a:xfrm>
            <a:off x="6871498" y="2250690"/>
            <a:ext cx="247651" cy="1254125"/>
          </a:xfrm>
          <a:prstGeom prst="leftBrace">
            <a:avLst>
              <a:gd name="adj1" fmla="val 0"/>
              <a:gd name="adj2" fmla="val 49279"/>
            </a:avLst>
          </a:prstGeom>
          <a:noFill/>
          <a:ln w="25400" cap="flat" cmpd="sng" algn="ctr">
            <a:noFill/>
            <a:prstDash val="solid"/>
          </a:ln>
          <a:effectLst/>
        </p:spPr>
        <p:txBody>
          <a:bodyPr anchor="ctr"/>
          <a:lstStyle/>
          <a:p>
            <a:pPr defTabSz="1219170" eaLnBrk="1" fontAlgn="auto" hangingPunct="1">
              <a:spcBef>
                <a:spcPts val="0"/>
              </a:spcBef>
              <a:spcAft>
                <a:spcPts val="0"/>
              </a:spcAft>
              <a:buFont typeface="Wingdings" panose="05000000000000000000" pitchFamily="2" charset="2"/>
              <a:buNone/>
              <a:defRPr/>
            </a:pPr>
            <a:endParaRPr kumimoji="0" lang="en-US" sz="1400" b="1" kern="0">
              <a:solidFill>
                <a:srgbClr val="000000"/>
              </a:solidFill>
              <a:latin typeface="Meiryo UI" panose="020B0604030504040204" pitchFamily="34" charset="-128"/>
              <a:ea typeface="Meiryo UI" panose="020B0604030504040204" pitchFamily="34" charset="-128"/>
              <a:cs typeface="メイリオ"/>
              <a:sym typeface="Calibri"/>
            </a:endParaRPr>
          </a:p>
        </p:txBody>
      </p:sp>
      <p:sp>
        <p:nvSpPr>
          <p:cNvPr id="145" name="Rectangle 55">
            <a:extLst>
              <a:ext uri="{FF2B5EF4-FFF2-40B4-BE49-F238E27FC236}">
                <a16:creationId xmlns:a16="http://schemas.microsoft.com/office/drawing/2014/main" id="{C47F26C9-A501-494F-9758-2889D5323E85}"/>
              </a:ext>
            </a:extLst>
          </p:cNvPr>
          <p:cNvSpPr/>
          <p:nvPr/>
        </p:nvSpPr>
        <p:spPr>
          <a:xfrm>
            <a:off x="7317708" y="2252367"/>
            <a:ext cx="879423" cy="449121"/>
          </a:xfrm>
          <a:prstGeom prst="rect">
            <a:avLst/>
          </a:prstGeom>
          <a:solidFill>
            <a:srgbClr val="508DFF"/>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algn="ctr" defTabSz="1219170" eaLnBrk="1" fontAlgn="auto" hangingPunct="1">
              <a:spcBef>
                <a:spcPts val="0"/>
              </a:spcBef>
              <a:spcAft>
                <a:spcPts val="0"/>
              </a:spcAft>
              <a:buFont typeface="Wingdings" panose="05000000000000000000" pitchFamily="2" charset="2"/>
              <a:buNone/>
              <a:defRPr/>
            </a:pPr>
            <a:r>
              <a:rPr kumimoji="0" lang="ja-JP" altLang="en-US" sz="1200" kern="0">
                <a:solidFill>
                  <a:prstClr val="white"/>
                </a:solidFill>
                <a:latin typeface="Meiryo UI" panose="020B0604030504040204" pitchFamily="34" charset="-128"/>
                <a:ea typeface="Meiryo UI" panose="020B0604030504040204" pitchFamily="34" charset="-128"/>
                <a:cs typeface="メイリオ"/>
                <a:sym typeface="Calibri"/>
              </a:rPr>
              <a:t>アプリ</a:t>
            </a:r>
            <a:r>
              <a:rPr kumimoji="0" lang="en-US" altLang="ja-JP" sz="1200" kern="0" dirty="0">
                <a:solidFill>
                  <a:prstClr val="white"/>
                </a:solidFill>
                <a:latin typeface="Meiryo UI" panose="020B0604030504040204" pitchFamily="34" charset="-128"/>
                <a:ea typeface="Meiryo UI" panose="020B0604030504040204" pitchFamily="34" charset="-128"/>
                <a:cs typeface="メイリオ"/>
                <a:sym typeface="Calibri"/>
              </a:rPr>
              <a:t>C</a:t>
            </a:r>
            <a:endParaRPr kumimoji="0" lang="en-US" sz="1200" kern="0" dirty="0">
              <a:solidFill>
                <a:prstClr val="white"/>
              </a:solidFill>
              <a:latin typeface="Meiryo UI" panose="020B0604030504040204" pitchFamily="34" charset="-128"/>
              <a:ea typeface="Meiryo UI" panose="020B0604030504040204" pitchFamily="34" charset="-128"/>
              <a:cs typeface="メイリオ"/>
              <a:sym typeface="Calibri"/>
            </a:endParaRPr>
          </a:p>
        </p:txBody>
      </p:sp>
      <p:sp>
        <p:nvSpPr>
          <p:cNvPr id="146" name="Rectangle 58">
            <a:extLst>
              <a:ext uri="{FF2B5EF4-FFF2-40B4-BE49-F238E27FC236}">
                <a16:creationId xmlns:a16="http://schemas.microsoft.com/office/drawing/2014/main" id="{82B9A39C-DA05-8E43-A1B0-5BB1E2DD5F4E}"/>
              </a:ext>
            </a:extLst>
          </p:cNvPr>
          <p:cNvSpPr/>
          <p:nvPr/>
        </p:nvSpPr>
        <p:spPr>
          <a:xfrm>
            <a:off x="7317708" y="2824180"/>
            <a:ext cx="879423" cy="562559"/>
          </a:xfrm>
          <a:prstGeom prst="rect">
            <a:avLst/>
          </a:prstGeom>
          <a:solidFill>
            <a:srgbClr val="000F5E">
              <a:lumMod val="50000"/>
              <a:lumOff val="5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121917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ja-JP" sz="1200" b="0" i="0" u="none" strike="noStrike" kern="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メイリオ"/>
                <a:sym typeface="Calibri"/>
              </a:rPr>
              <a:t>Bins &amp; Libs</a:t>
            </a:r>
          </a:p>
        </p:txBody>
      </p:sp>
      <p:sp>
        <p:nvSpPr>
          <p:cNvPr id="147" name="円形吹き出し 146">
            <a:extLst>
              <a:ext uri="{FF2B5EF4-FFF2-40B4-BE49-F238E27FC236}">
                <a16:creationId xmlns:a16="http://schemas.microsoft.com/office/drawing/2014/main" id="{0C8AACBF-2853-D242-9B16-247C892B45DC}"/>
              </a:ext>
            </a:extLst>
          </p:cNvPr>
          <p:cNvSpPr/>
          <p:nvPr/>
        </p:nvSpPr>
        <p:spPr>
          <a:xfrm>
            <a:off x="7317708" y="1406350"/>
            <a:ext cx="1826292" cy="715140"/>
          </a:xfrm>
          <a:prstGeom prst="wedgeEllipseCallout">
            <a:avLst>
              <a:gd name="adj1" fmla="val -33598"/>
              <a:gd name="adj2" fmla="val 64479"/>
            </a:avLst>
          </a:prstGeom>
          <a:solidFill>
            <a:srgbClr val="FFA0C2">
              <a:lumMod val="75000"/>
            </a:srgbClr>
          </a:solidFill>
          <a:ln>
            <a:noFill/>
          </a:ln>
          <a:effectLst>
            <a:outerShdw blurRad="57150" dist="19050" dir="5400000" algn="ctr" rotWithShape="0">
              <a:srgbClr val="000000">
                <a:alpha val="63000"/>
              </a:srgbClr>
            </a:outerShdw>
          </a:effectLst>
        </p:spPr>
        <p:txBody>
          <a:bodyPr lIns="0" tIns="0" rIns="0" bIns="0" rtlCol="0" anchor="ctr"/>
          <a:lstStyle/>
          <a:p>
            <a:pPr algn="ctr" defTabSz="914377" fontAlgn="auto">
              <a:spcAft>
                <a:spcPts val="0"/>
              </a:spcAft>
              <a:buFont typeface="Wingdings" panose="05000000000000000000" pitchFamily="2" charset="2"/>
              <a:buNone/>
              <a:defRPr/>
            </a:pPr>
            <a:r>
              <a:rPr lang="ja-JP" altLang="en-US" sz="1400" kern="0">
                <a:solidFill>
                  <a:srgbClr val="FFFFFF"/>
                </a:solidFill>
                <a:latin typeface="Meiryo UI" panose="020B0604030504040204" pitchFamily="34" charset="-128"/>
                <a:ea typeface="Meiryo UI" panose="020B0604030504040204" pitchFamily="34" charset="-128"/>
                <a:cs typeface="Arial"/>
              </a:rPr>
              <a:t>軽い・早い</a:t>
            </a:r>
            <a:endParaRPr lang="en-US" altLang="ja-JP" sz="1400" kern="0" dirty="0">
              <a:solidFill>
                <a:srgbClr val="FFFFFF"/>
              </a:solidFill>
              <a:latin typeface="Meiryo UI" panose="020B0604030504040204" pitchFamily="34" charset="-128"/>
              <a:ea typeface="Meiryo UI" panose="020B0604030504040204" pitchFamily="34" charset="-128"/>
              <a:cs typeface="Arial"/>
            </a:endParaRPr>
          </a:p>
          <a:p>
            <a:pPr algn="ctr" defTabSz="914377" fontAlgn="auto">
              <a:spcAft>
                <a:spcPts val="0"/>
              </a:spcAft>
              <a:buFont typeface="Wingdings" panose="05000000000000000000" pitchFamily="2" charset="2"/>
              <a:buNone/>
              <a:defRPr/>
            </a:pPr>
            <a:r>
              <a:rPr lang="ja-JP" altLang="en-US" sz="1600" kern="0">
                <a:solidFill>
                  <a:srgbClr val="FFFFFF"/>
                </a:solidFill>
                <a:latin typeface="Meiryo UI" panose="020B0604030504040204" pitchFamily="34" charset="-128"/>
                <a:ea typeface="Meiryo UI" panose="020B0604030504040204" pitchFamily="34" charset="-128"/>
                <a:cs typeface="Arial"/>
              </a:rPr>
              <a:t>高密度化できる</a:t>
            </a:r>
          </a:p>
        </p:txBody>
      </p:sp>
      <p:sp>
        <p:nvSpPr>
          <p:cNvPr id="148" name="円形吹き出し 147">
            <a:extLst>
              <a:ext uri="{FF2B5EF4-FFF2-40B4-BE49-F238E27FC236}">
                <a16:creationId xmlns:a16="http://schemas.microsoft.com/office/drawing/2014/main" id="{E97A112E-F81A-AF48-A9BD-592C34A9C255}"/>
              </a:ext>
            </a:extLst>
          </p:cNvPr>
          <p:cNvSpPr/>
          <p:nvPr/>
        </p:nvSpPr>
        <p:spPr>
          <a:xfrm>
            <a:off x="7119149" y="3842518"/>
            <a:ext cx="2044659" cy="873327"/>
          </a:xfrm>
          <a:prstGeom prst="wedgeEllipseCallout">
            <a:avLst>
              <a:gd name="adj1" fmla="val -19887"/>
              <a:gd name="adj2" fmla="val -87405"/>
            </a:avLst>
          </a:prstGeom>
          <a:solidFill>
            <a:srgbClr val="FFA0C2">
              <a:lumMod val="75000"/>
            </a:srgbClr>
          </a:solidFill>
          <a:ln>
            <a:noFill/>
          </a:ln>
          <a:effectLst>
            <a:outerShdw blurRad="57150" dist="19050" dir="5400000" algn="ctr" rotWithShape="0">
              <a:srgbClr val="000000">
                <a:alpha val="63000"/>
              </a:srgbClr>
            </a:outerShdw>
          </a:effectLst>
        </p:spPr>
        <p:txBody>
          <a:bodyPr lIns="0" tIns="0" rIns="0" bIns="0" rtlCol="0" anchor="ctr"/>
          <a:lstStyle/>
          <a:p>
            <a:pPr algn="ctr" defTabSz="914377" fontAlgn="auto">
              <a:spcAft>
                <a:spcPts val="0"/>
              </a:spcAft>
              <a:buFont typeface="Wingdings" panose="05000000000000000000" pitchFamily="2" charset="2"/>
              <a:buNone/>
              <a:defRPr/>
            </a:pPr>
            <a:r>
              <a:rPr lang="ja-JP" altLang="en-US" sz="1400" kern="0">
                <a:solidFill>
                  <a:srgbClr val="FFFFFF"/>
                </a:solidFill>
                <a:latin typeface="Meiryo UI" panose="020B0604030504040204" pitchFamily="34" charset="-128"/>
                <a:ea typeface="Meiryo UI" panose="020B0604030504040204" pitchFamily="34" charset="-128"/>
                <a:cs typeface="Arial"/>
              </a:rPr>
              <a:t>可搬性・再現性</a:t>
            </a:r>
            <a:endParaRPr lang="en-US" altLang="ja-JP" sz="1400" kern="0" dirty="0">
              <a:solidFill>
                <a:srgbClr val="FFFFFF"/>
              </a:solidFill>
              <a:latin typeface="Meiryo UI" panose="020B0604030504040204" pitchFamily="34" charset="-128"/>
              <a:ea typeface="Meiryo UI" panose="020B0604030504040204" pitchFamily="34" charset="-128"/>
              <a:cs typeface="Arial"/>
            </a:endParaRPr>
          </a:p>
          <a:p>
            <a:pPr algn="ctr" defTabSz="914377" fontAlgn="auto">
              <a:spcAft>
                <a:spcPts val="0"/>
              </a:spcAft>
              <a:buFont typeface="Wingdings" panose="05000000000000000000" pitchFamily="2" charset="2"/>
              <a:buNone/>
              <a:defRPr/>
            </a:pPr>
            <a:r>
              <a:rPr lang="ja-JP" altLang="en-US" sz="1600" kern="0">
                <a:solidFill>
                  <a:srgbClr val="FFFFFF"/>
                </a:solidFill>
                <a:latin typeface="Meiryo UI" panose="020B0604030504040204" pitchFamily="34" charset="-128"/>
                <a:ea typeface="Meiryo UI" panose="020B0604030504040204" pitchFamily="34" charset="-128"/>
                <a:cs typeface="Arial"/>
              </a:rPr>
              <a:t>開発や運用</a:t>
            </a:r>
            <a:endParaRPr lang="en-US" altLang="ja-JP" sz="1600" kern="0" dirty="0">
              <a:solidFill>
                <a:srgbClr val="FFFFFF"/>
              </a:solidFill>
              <a:latin typeface="Meiryo UI" panose="020B0604030504040204" pitchFamily="34" charset="-128"/>
              <a:ea typeface="Meiryo UI" panose="020B0604030504040204" pitchFamily="34" charset="-128"/>
              <a:cs typeface="Arial"/>
            </a:endParaRPr>
          </a:p>
          <a:p>
            <a:pPr algn="ctr" defTabSz="914377" fontAlgn="auto">
              <a:spcAft>
                <a:spcPts val="0"/>
              </a:spcAft>
              <a:buFont typeface="Wingdings" panose="05000000000000000000" pitchFamily="2" charset="2"/>
              <a:buNone/>
              <a:defRPr/>
            </a:pPr>
            <a:r>
              <a:rPr lang="ja-JP" altLang="en-US" sz="1600" kern="0">
                <a:solidFill>
                  <a:srgbClr val="FFFFFF"/>
                </a:solidFill>
                <a:latin typeface="Meiryo UI" panose="020B0604030504040204" pitchFamily="34" charset="-128"/>
                <a:ea typeface="Meiryo UI" panose="020B0604030504040204" pitchFamily="34" charset="-128"/>
                <a:cs typeface="Arial"/>
              </a:rPr>
              <a:t>プロセスの改善</a:t>
            </a:r>
          </a:p>
        </p:txBody>
      </p:sp>
    </p:spTree>
    <p:extLst>
      <p:ext uri="{BB962C8B-B14F-4D97-AF65-F5344CB8AC3E}">
        <p14:creationId xmlns:p14="http://schemas.microsoft.com/office/powerpoint/2010/main" val="3518798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角丸四角形 44">
            <a:extLst>
              <a:ext uri="{FF2B5EF4-FFF2-40B4-BE49-F238E27FC236}">
                <a16:creationId xmlns:a16="http://schemas.microsoft.com/office/drawing/2014/main" id="{AB1F69E4-17AC-AE4B-9620-B41D382DA559}"/>
              </a:ext>
            </a:extLst>
          </p:cNvPr>
          <p:cNvSpPr/>
          <p:nvPr/>
        </p:nvSpPr>
        <p:spPr>
          <a:xfrm>
            <a:off x="643731" y="621049"/>
            <a:ext cx="7856538" cy="667490"/>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marL="285750" indent="-285750">
              <a:buFont typeface="Arial" panose="020B0604020202020204" pitchFamily="34" charset="0"/>
              <a:buChar char="•"/>
            </a:pPr>
            <a:r>
              <a:rPr lang="en-US" altLang="ja-JP" sz="1400" dirty="0">
                <a:solidFill>
                  <a:schemeClr val="bg1"/>
                </a:solidFill>
                <a:latin typeface="+mn-ea"/>
              </a:rPr>
              <a:t>Docker</a:t>
            </a:r>
            <a:r>
              <a:rPr lang="ja-JP" altLang="en-US" sz="1400">
                <a:solidFill>
                  <a:schemeClr val="bg1"/>
                </a:solidFill>
                <a:latin typeface="+mn-ea"/>
              </a:rPr>
              <a:t>社によってリリースされている</a:t>
            </a:r>
            <a:r>
              <a:rPr lang="en-US" altLang="ja-JP" sz="1400" dirty="0">
                <a:solidFill>
                  <a:schemeClr val="bg1"/>
                </a:solidFill>
                <a:latin typeface="+mn-ea"/>
              </a:rPr>
              <a:t>Linux</a:t>
            </a:r>
            <a:r>
              <a:rPr lang="ja-JP" altLang="en-US" sz="1400">
                <a:solidFill>
                  <a:schemeClr val="bg1"/>
                </a:solidFill>
                <a:latin typeface="+mn-ea"/>
              </a:rPr>
              <a:t>環境のコンテナ管理ソリューション</a:t>
            </a:r>
            <a:endParaRPr lang="en-US" altLang="ja-JP" sz="1400" dirty="0">
              <a:solidFill>
                <a:schemeClr val="bg1"/>
              </a:solidFill>
              <a:latin typeface="+mn-ea"/>
            </a:endParaRPr>
          </a:p>
          <a:p>
            <a:pPr marL="285750" indent="-285750">
              <a:buFont typeface="Arial" panose="020B0604020202020204" pitchFamily="34" charset="0"/>
              <a:buChar char="•"/>
            </a:pPr>
            <a:r>
              <a:rPr lang="ja-JP" altLang="en-US" sz="1400"/>
              <a:t>コンテナ≠</a:t>
            </a:r>
            <a:r>
              <a:rPr lang="en-US" altLang="ja-JP" sz="1400" dirty="0"/>
              <a:t>Docker</a:t>
            </a:r>
            <a:endParaRPr lang="en-US" altLang="ja-JP" sz="1400" dirty="0">
              <a:solidFill>
                <a:schemeClr val="bg1"/>
              </a:solidFill>
              <a:latin typeface="+mn-ea"/>
            </a:endParaRPr>
          </a:p>
        </p:txBody>
      </p:sp>
      <p:pic>
        <p:nvPicPr>
          <p:cNvPr id="53" name="図 52">
            <a:extLst>
              <a:ext uri="{FF2B5EF4-FFF2-40B4-BE49-F238E27FC236}">
                <a16:creationId xmlns:a16="http://schemas.microsoft.com/office/drawing/2014/main" id="{4ADC077B-C803-9542-A380-46983DD0C8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7447" y="2735646"/>
            <a:ext cx="5289458" cy="1421706"/>
          </a:xfrm>
          <a:prstGeom prst="rect">
            <a:avLst/>
          </a:prstGeom>
        </p:spPr>
      </p:pic>
      <p:sp>
        <p:nvSpPr>
          <p:cNvPr id="54" name="Title 1">
            <a:extLst>
              <a:ext uri="{FF2B5EF4-FFF2-40B4-BE49-F238E27FC236}">
                <a16:creationId xmlns:a16="http://schemas.microsoft.com/office/drawing/2014/main" id="{14ACE44F-BAEE-EA4D-81FF-256799C0D30E}"/>
              </a:ext>
            </a:extLst>
          </p:cNvPr>
          <p:cNvSpPr txBox="1">
            <a:spLocks/>
          </p:cNvSpPr>
          <p:nvPr/>
        </p:nvSpPr>
        <p:spPr bwMode="auto">
          <a:xfrm>
            <a:off x="3294121" y="5903999"/>
            <a:ext cx="2555757" cy="665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kern="1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pPr algn="ctr">
              <a:buFont typeface="Wingdings" panose="05000000000000000000" pitchFamily="2" charset="2"/>
              <a:buNone/>
            </a:pPr>
            <a:r>
              <a:rPr kumimoji="0" lang="ja-JP" altLang="en-US" sz="2000">
                <a:solidFill>
                  <a:srgbClr val="000000"/>
                </a:solidFill>
                <a:latin typeface="メイリオ"/>
                <a:cs typeface="メイリオ"/>
              </a:rPr>
              <a:t>ポータビリティ</a:t>
            </a:r>
            <a:endParaRPr kumimoji="0" lang="en-US" sz="2000" dirty="0">
              <a:solidFill>
                <a:srgbClr val="000000"/>
              </a:solidFill>
              <a:latin typeface="メイリオ"/>
              <a:ea typeface="メイリオ"/>
              <a:cs typeface="メイリオ"/>
            </a:endParaRPr>
          </a:p>
        </p:txBody>
      </p:sp>
      <p:sp>
        <p:nvSpPr>
          <p:cNvPr id="55" name="Title 1">
            <a:extLst>
              <a:ext uri="{FF2B5EF4-FFF2-40B4-BE49-F238E27FC236}">
                <a16:creationId xmlns:a16="http://schemas.microsoft.com/office/drawing/2014/main" id="{9FCE9A2F-6FAB-354E-AD78-A5A9DBE5C302}"/>
              </a:ext>
            </a:extLst>
          </p:cNvPr>
          <p:cNvSpPr txBox="1">
            <a:spLocks/>
          </p:cNvSpPr>
          <p:nvPr/>
        </p:nvSpPr>
        <p:spPr bwMode="auto">
          <a:xfrm>
            <a:off x="5873115" y="5903999"/>
            <a:ext cx="2882375" cy="665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kern="1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pPr algn="ctr">
              <a:buFont typeface="Wingdings" panose="05000000000000000000" pitchFamily="2" charset="2"/>
              <a:buNone/>
            </a:pPr>
            <a:r>
              <a:rPr kumimoji="0" lang="ja-JP" altLang="en-US" sz="2000">
                <a:solidFill>
                  <a:srgbClr val="000000"/>
                </a:solidFill>
                <a:latin typeface="メイリオ"/>
                <a:cs typeface="メイリオ"/>
              </a:rPr>
              <a:t>エコシステム</a:t>
            </a:r>
            <a:endParaRPr kumimoji="0" lang="en-US" sz="2000" dirty="0">
              <a:solidFill>
                <a:srgbClr val="000000"/>
              </a:solidFill>
              <a:latin typeface="メイリオ"/>
              <a:ea typeface="メイリオ"/>
              <a:cs typeface="メイリオ"/>
            </a:endParaRPr>
          </a:p>
        </p:txBody>
      </p:sp>
      <p:sp>
        <p:nvSpPr>
          <p:cNvPr id="56" name="正方形/長方形 55">
            <a:extLst>
              <a:ext uri="{FF2B5EF4-FFF2-40B4-BE49-F238E27FC236}">
                <a16:creationId xmlns:a16="http://schemas.microsoft.com/office/drawing/2014/main" id="{7F4A1BEB-871F-F846-BD26-BBEB87AB4AF9}"/>
              </a:ext>
            </a:extLst>
          </p:cNvPr>
          <p:cNvSpPr/>
          <p:nvPr/>
        </p:nvSpPr>
        <p:spPr>
          <a:xfrm>
            <a:off x="1464176" y="4391830"/>
            <a:ext cx="6096000" cy="523220"/>
          </a:xfrm>
          <a:prstGeom prst="rect">
            <a:avLst/>
          </a:prstGeom>
        </p:spPr>
        <p:txBody>
          <a:bodyPr>
            <a:spAutoFit/>
          </a:bodyPr>
          <a:lstStyle/>
          <a:p>
            <a:pPr eaLnBrk="1" hangingPunct="1">
              <a:spcBef>
                <a:spcPct val="40000"/>
              </a:spcBef>
              <a:buFont typeface="Wingdings" panose="05000000000000000000" pitchFamily="2" charset="2"/>
              <a:buNone/>
            </a:pPr>
            <a:r>
              <a:rPr kumimoji="0" lang="ja-JP" altLang="en-US" sz="1400">
                <a:solidFill>
                  <a:srgbClr val="727272"/>
                </a:solidFill>
                <a:latin typeface="Meiryo UI" panose="020B0604030504040204" pitchFamily="34" charset="-128"/>
                <a:ea typeface="Meiryo UI" panose="020B0604030504040204" pitchFamily="34" charset="-128"/>
                <a:cs typeface="Arial" panose="020B0604020202020204" pitchFamily="34" charset="0"/>
              </a:rPr>
              <a:t>“Docker allows you to package an application with all of its dependencies into a standardized unit for software development</a:t>
            </a:r>
            <a:r>
              <a:rPr kumimoji="0" lang="en-US" altLang="ja-JP" sz="1400" dirty="0">
                <a:solidFill>
                  <a:srgbClr val="727272"/>
                </a:solidFill>
                <a:latin typeface="Meiryo UI" panose="020B0604030504040204" pitchFamily="34" charset="-128"/>
                <a:ea typeface="Meiryo UI" panose="020B0604030504040204" pitchFamily="34" charset="-128"/>
                <a:cs typeface="Arial" panose="020B0604020202020204" pitchFamily="34" charset="0"/>
              </a:rPr>
              <a:t>”</a:t>
            </a:r>
            <a:endParaRPr kumimoji="0" lang="ja-JP" altLang="en-US" sz="1400">
              <a:solidFill>
                <a:srgbClr val="727272"/>
              </a:solidFill>
              <a:latin typeface="Meiryo UI" panose="020B0604030504040204" pitchFamily="34" charset="-128"/>
              <a:ea typeface="Meiryo UI" panose="020B0604030504040204" pitchFamily="34" charset="-128"/>
              <a:cs typeface="Arial" panose="020B0604020202020204" pitchFamily="34" charset="0"/>
            </a:endParaRPr>
          </a:p>
        </p:txBody>
      </p:sp>
      <p:sp>
        <p:nvSpPr>
          <p:cNvPr id="57" name="Oval 66">
            <a:extLst>
              <a:ext uri="{FF2B5EF4-FFF2-40B4-BE49-F238E27FC236}">
                <a16:creationId xmlns:a16="http://schemas.microsoft.com/office/drawing/2014/main" id="{0D2F02ED-9062-654B-806B-C2F1D0B1C209}"/>
              </a:ext>
            </a:extLst>
          </p:cNvPr>
          <p:cNvSpPr/>
          <p:nvPr/>
        </p:nvSpPr>
        <p:spPr>
          <a:xfrm>
            <a:off x="6847814" y="5026220"/>
            <a:ext cx="744429" cy="744429"/>
          </a:xfrm>
          <a:prstGeom prst="ellipse">
            <a:avLst/>
          </a:prstGeom>
          <a:solidFill>
            <a:sysClr val="window" lastClr="FFFFFF">
              <a:lumMod val="85000"/>
            </a:sys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pic>
        <p:nvPicPr>
          <p:cNvPr id="58" name="Picture 18">
            <a:extLst>
              <a:ext uri="{FF2B5EF4-FFF2-40B4-BE49-F238E27FC236}">
                <a16:creationId xmlns:a16="http://schemas.microsoft.com/office/drawing/2014/main" id="{6AF25877-9A50-2445-A33B-0C01557864C1}"/>
              </a:ext>
            </a:extLst>
          </p:cNvPr>
          <p:cNvPicPr>
            <a:picLocks noChangeAspect="1"/>
          </p:cNvPicPr>
          <p:nvPr/>
        </p:nvPicPr>
        <p:blipFill>
          <a:blip r:embed="rId4"/>
          <a:stretch>
            <a:fillRect/>
          </a:stretch>
        </p:blipFill>
        <p:spPr>
          <a:xfrm>
            <a:off x="6993590" y="5156572"/>
            <a:ext cx="452876" cy="452876"/>
          </a:xfrm>
          <a:prstGeom prst="rect">
            <a:avLst/>
          </a:prstGeom>
        </p:spPr>
      </p:pic>
      <p:sp>
        <p:nvSpPr>
          <p:cNvPr id="59" name="Oval 67">
            <a:extLst>
              <a:ext uri="{FF2B5EF4-FFF2-40B4-BE49-F238E27FC236}">
                <a16:creationId xmlns:a16="http://schemas.microsoft.com/office/drawing/2014/main" id="{0699055A-55B4-8D49-A4FF-8F08DF770FAA}"/>
              </a:ext>
            </a:extLst>
          </p:cNvPr>
          <p:cNvSpPr/>
          <p:nvPr/>
        </p:nvSpPr>
        <p:spPr>
          <a:xfrm>
            <a:off x="1464176" y="5017192"/>
            <a:ext cx="744429" cy="744429"/>
          </a:xfrm>
          <a:prstGeom prst="ellipse">
            <a:avLst/>
          </a:prstGeom>
          <a:solidFill>
            <a:sysClr val="window" lastClr="FFFFFF">
              <a:lumMod val="85000"/>
            </a:sys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pic>
        <p:nvPicPr>
          <p:cNvPr id="60" name="Picture 22">
            <a:extLst>
              <a:ext uri="{FF2B5EF4-FFF2-40B4-BE49-F238E27FC236}">
                <a16:creationId xmlns:a16="http://schemas.microsoft.com/office/drawing/2014/main" id="{0206D207-ADB5-C24B-BB29-EB6EC5BF4F88}"/>
              </a:ext>
            </a:extLst>
          </p:cNvPr>
          <p:cNvPicPr>
            <a:picLocks noChangeAspect="1"/>
          </p:cNvPicPr>
          <p:nvPr/>
        </p:nvPicPr>
        <p:blipFill>
          <a:blip r:embed="rId5"/>
          <a:stretch>
            <a:fillRect/>
          </a:stretch>
        </p:blipFill>
        <p:spPr>
          <a:xfrm>
            <a:off x="1530530" y="5234280"/>
            <a:ext cx="536666" cy="357777"/>
          </a:xfrm>
          <a:prstGeom prst="rect">
            <a:avLst/>
          </a:prstGeom>
        </p:spPr>
      </p:pic>
      <p:sp>
        <p:nvSpPr>
          <p:cNvPr id="61" name="Oval 35">
            <a:extLst>
              <a:ext uri="{FF2B5EF4-FFF2-40B4-BE49-F238E27FC236}">
                <a16:creationId xmlns:a16="http://schemas.microsoft.com/office/drawing/2014/main" id="{95EC840C-1378-494E-ACB4-6CA9E9230792}"/>
              </a:ext>
            </a:extLst>
          </p:cNvPr>
          <p:cNvSpPr/>
          <p:nvPr/>
        </p:nvSpPr>
        <p:spPr>
          <a:xfrm>
            <a:off x="4015512" y="5021591"/>
            <a:ext cx="744429" cy="744429"/>
          </a:xfrm>
          <a:prstGeom prst="ellipse">
            <a:avLst/>
          </a:prstGeom>
          <a:solidFill>
            <a:sysClr val="window" lastClr="FFFFFF">
              <a:lumMod val="85000"/>
            </a:sys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pic>
        <p:nvPicPr>
          <p:cNvPr id="62" name="Picture 8">
            <a:extLst>
              <a:ext uri="{FF2B5EF4-FFF2-40B4-BE49-F238E27FC236}">
                <a16:creationId xmlns:a16="http://schemas.microsoft.com/office/drawing/2014/main" id="{D04EEE01-25F2-FD49-A8B0-5C52C0211857}"/>
              </a:ext>
            </a:extLst>
          </p:cNvPr>
          <p:cNvPicPr>
            <a:picLocks noChangeAspect="1"/>
          </p:cNvPicPr>
          <p:nvPr/>
        </p:nvPicPr>
        <p:blipFill>
          <a:blip r:embed="rId6"/>
          <a:stretch>
            <a:fillRect/>
          </a:stretch>
        </p:blipFill>
        <p:spPr>
          <a:xfrm>
            <a:off x="4128279" y="5257286"/>
            <a:ext cx="518891" cy="266567"/>
          </a:xfrm>
          <a:prstGeom prst="rect">
            <a:avLst/>
          </a:prstGeom>
        </p:spPr>
      </p:pic>
      <p:sp>
        <p:nvSpPr>
          <p:cNvPr id="63" name="正方形/長方形 62">
            <a:extLst>
              <a:ext uri="{FF2B5EF4-FFF2-40B4-BE49-F238E27FC236}">
                <a16:creationId xmlns:a16="http://schemas.microsoft.com/office/drawing/2014/main" id="{57B9208E-0F24-7747-A537-FFFD01B94EF1}"/>
              </a:ext>
            </a:extLst>
          </p:cNvPr>
          <p:cNvSpPr/>
          <p:nvPr/>
        </p:nvSpPr>
        <p:spPr>
          <a:xfrm>
            <a:off x="1388071" y="1565515"/>
            <a:ext cx="6096000" cy="1077218"/>
          </a:xfrm>
          <a:prstGeom prst="rect">
            <a:avLst/>
          </a:prstGeom>
          <a:ln>
            <a:noFill/>
          </a:ln>
        </p:spPr>
        <p:txBody>
          <a:bodyPr>
            <a:spAutoFit/>
          </a:bodyPr>
          <a:lstStyle/>
          <a:p>
            <a:pPr algn="ctr" eaLnBrk="1" hangingPunct="1">
              <a:spcBef>
                <a:spcPct val="40000"/>
              </a:spcBef>
              <a:buFont typeface="Wingdings" panose="05000000000000000000" pitchFamily="2" charset="2"/>
              <a:buNone/>
            </a:pPr>
            <a:r>
              <a:rPr kumimoji="0" lang="ja-JP" altLang="en-US" sz="3200">
                <a:solidFill>
                  <a:srgbClr val="0084D4"/>
                </a:solidFill>
                <a:latin typeface="Meiryo UI" panose="020B0604030504040204" pitchFamily="34" charset="-128"/>
                <a:ea typeface="Meiryo UI" panose="020B0604030504040204" pitchFamily="34" charset="-128"/>
                <a:cs typeface="Arial" panose="020B0604020202020204" pitchFamily="34" charset="0"/>
              </a:rPr>
              <a:t>全ての依存関係をパッケージ化して、</a:t>
            </a:r>
            <a:br>
              <a:rPr kumimoji="0" lang="en-US" altLang="ja-JP" sz="3200" dirty="0">
                <a:solidFill>
                  <a:srgbClr val="0084D4"/>
                </a:solidFill>
                <a:latin typeface="Meiryo UI" panose="020B0604030504040204" pitchFamily="34" charset="-128"/>
                <a:ea typeface="Meiryo UI" panose="020B0604030504040204" pitchFamily="34" charset="-128"/>
                <a:cs typeface="Arial" panose="020B0604020202020204" pitchFamily="34" charset="0"/>
              </a:rPr>
            </a:br>
            <a:r>
              <a:rPr kumimoji="0" lang="ja-JP" altLang="en-US" sz="3200">
                <a:solidFill>
                  <a:srgbClr val="0084D4"/>
                </a:solidFill>
                <a:latin typeface="Meiryo UI" panose="020B0604030504040204" pitchFamily="34" charset="-128"/>
                <a:ea typeface="Meiryo UI" panose="020B0604030504040204" pitchFamily="34" charset="-128"/>
                <a:cs typeface="Arial" panose="020B0604020202020204" pitchFamily="34" charset="0"/>
              </a:rPr>
              <a:t>コンテナとして動かすためのソフトウェア</a:t>
            </a:r>
          </a:p>
        </p:txBody>
      </p:sp>
      <p:sp>
        <p:nvSpPr>
          <p:cNvPr id="64" name="正方形/長方形 63">
            <a:extLst>
              <a:ext uri="{FF2B5EF4-FFF2-40B4-BE49-F238E27FC236}">
                <a16:creationId xmlns:a16="http://schemas.microsoft.com/office/drawing/2014/main" id="{D027047E-B897-1D49-BAA2-47F05BBE2A18}"/>
              </a:ext>
            </a:extLst>
          </p:cNvPr>
          <p:cNvSpPr/>
          <p:nvPr/>
        </p:nvSpPr>
        <p:spPr>
          <a:xfrm>
            <a:off x="3211280" y="4084053"/>
            <a:ext cx="2510495" cy="307777"/>
          </a:xfrm>
          <a:prstGeom prst="rect">
            <a:avLst/>
          </a:prstGeom>
        </p:spPr>
        <p:txBody>
          <a:bodyPr wrap="none">
            <a:spAutoFit/>
          </a:bodyPr>
          <a:lstStyle/>
          <a:p>
            <a:pPr eaLnBrk="1" hangingPunct="1">
              <a:spcBef>
                <a:spcPct val="40000"/>
              </a:spcBef>
              <a:buFont typeface="Wingdings" panose="05000000000000000000" pitchFamily="2" charset="2"/>
              <a:buNone/>
            </a:pPr>
            <a:r>
              <a:rPr kumimoji="0" lang="ja-JP" altLang="en-US" sz="1400">
                <a:solidFill>
                  <a:srgbClr val="000000"/>
                </a:solidFill>
                <a:latin typeface="Meiryo UI" panose="020B0604030504040204" pitchFamily="34" charset="-128"/>
                <a:ea typeface="Meiryo UI" panose="020B0604030504040204" pitchFamily="34" charset="-128"/>
                <a:cs typeface="Arial" panose="020B0604020202020204" pitchFamily="34" charset="0"/>
                <a:hlinkClick r:id="rId7"/>
              </a:rPr>
              <a:t>https://www.docker.com/</a:t>
            </a:r>
            <a:endParaRPr kumimoji="0" lang="ja-JP" altLang="en-US" sz="1400">
              <a:solidFill>
                <a:srgbClr val="000000"/>
              </a:solidFill>
              <a:latin typeface="Meiryo UI" panose="020B0604030504040204" pitchFamily="34" charset="-128"/>
              <a:ea typeface="Meiryo UI" panose="020B0604030504040204" pitchFamily="34" charset="-128"/>
              <a:cs typeface="Arial" panose="020B0604020202020204" pitchFamily="34" charset="0"/>
            </a:endParaRPr>
          </a:p>
        </p:txBody>
      </p:sp>
      <p:sp>
        <p:nvSpPr>
          <p:cNvPr id="65" name="Title 1">
            <a:extLst>
              <a:ext uri="{FF2B5EF4-FFF2-40B4-BE49-F238E27FC236}">
                <a16:creationId xmlns:a16="http://schemas.microsoft.com/office/drawing/2014/main" id="{308211EC-C81B-D045-B404-5FBD07369911}"/>
              </a:ext>
            </a:extLst>
          </p:cNvPr>
          <p:cNvSpPr txBox="1">
            <a:spLocks/>
          </p:cNvSpPr>
          <p:nvPr/>
        </p:nvSpPr>
        <p:spPr bwMode="auto">
          <a:xfrm>
            <a:off x="388510" y="5877272"/>
            <a:ext cx="2467839" cy="675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kern="1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pPr algn="ctr">
              <a:buNone/>
            </a:pPr>
            <a:r>
              <a:rPr lang="ja-JP" altLang="en-US" sz="2000" b="0">
                <a:latin typeface="メイリオ"/>
                <a:ea typeface="メイリオ"/>
                <a:cs typeface="メイリオ"/>
              </a:rPr>
              <a:t>スピード</a:t>
            </a:r>
            <a:endParaRPr lang="en-US" sz="2000" b="0" dirty="0">
              <a:latin typeface="メイリオ"/>
              <a:ea typeface="メイリオ"/>
              <a:cs typeface="メイリオ"/>
            </a:endParaRPr>
          </a:p>
        </p:txBody>
      </p:sp>
      <p:sp>
        <p:nvSpPr>
          <p:cNvPr id="3" name="タイトル 2">
            <a:extLst>
              <a:ext uri="{FF2B5EF4-FFF2-40B4-BE49-F238E27FC236}">
                <a16:creationId xmlns:a16="http://schemas.microsoft.com/office/drawing/2014/main" id="{3DA9F4F7-8E88-8E49-97DB-7C2FE0163092}"/>
              </a:ext>
            </a:extLst>
          </p:cNvPr>
          <p:cNvSpPr>
            <a:spLocks noGrp="1"/>
          </p:cNvSpPr>
          <p:nvPr>
            <p:ph type="title"/>
          </p:nvPr>
        </p:nvSpPr>
        <p:spPr/>
        <p:txBody>
          <a:bodyPr/>
          <a:lstStyle/>
          <a:p>
            <a:r>
              <a:rPr lang="en-US" altLang="ja-JP" dirty="0">
                <a:latin typeface="Meiryo UI" panose="020B0604030504040204" pitchFamily="34" charset="-128"/>
                <a:ea typeface="Meiryo UI" panose="020B0604030504040204" pitchFamily="34" charset="-128"/>
              </a:rPr>
              <a:t>Docker</a:t>
            </a:r>
            <a:r>
              <a:rPr lang="ja-JP" altLang="en-US">
                <a:latin typeface="Meiryo UI" panose="020B0604030504040204" pitchFamily="34" charset="-128"/>
                <a:ea typeface="Meiryo UI" panose="020B0604030504040204" pitchFamily="34" charset="-128"/>
              </a:rPr>
              <a:t>コンテナとは</a:t>
            </a:r>
            <a:endParaRPr kumimoji="1" lang="ja-JP" altLang="en-US"/>
          </a:p>
        </p:txBody>
      </p:sp>
    </p:spTree>
    <p:extLst>
      <p:ext uri="{BB962C8B-B14F-4D97-AF65-F5344CB8AC3E}">
        <p14:creationId xmlns:p14="http://schemas.microsoft.com/office/powerpoint/2010/main" val="105991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B2707-54EC-DD40-9D06-061B03F8AD34}"/>
              </a:ext>
            </a:extLst>
          </p:cNvPr>
          <p:cNvSpPr>
            <a:spLocks noGrp="1"/>
          </p:cNvSpPr>
          <p:nvPr>
            <p:ph type="title"/>
          </p:nvPr>
        </p:nvSpPr>
        <p:spPr/>
        <p:txBody>
          <a:bodyPr/>
          <a:lstStyle/>
          <a:p>
            <a:r>
              <a:rPr lang="en-US" altLang="ja-JP" dirty="0">
                <a:latin typeface="Meiryo UI" panose="020B0604030504040204" pitchFamily="34" charset="-128"/>
                <a:ea typeface="Meiryo UI" panose="020B0604030504040204" pitchFamily="34" charset="-128"/>
              </a:rPr>
              <a:t>Docker</a:t>
            </a:r>
            <a:r>
              <a:rPr lang="ja-JP" altLang="en-US">
                <a:latin typeface="Meiryo UI" panose="020B0604030504040204" pitchFamily="34" charset="-128"/>
                <a:ea typeface="Meiryo UI" panose="020B0604030504040204" pitchFamily="34" charset="-128"/>
              </a:rPr>
              <a:t>コンテナの課題</a:t>
            </a:r>
            <a:endParaRPr kumimoji="1" lang="ja-JP" altLang="en-US"/>
          </a:p>
        </p:txBody>
      </p:sp>
      <p:sp>
        <p:nvSpPr>
          <p:cNvPr id="9" name="コンテンツ プレースホルダー 8">
            <a:extLst>
              <a:ext uri="{FF2B5EF4-FFF2-40B4-BE49-F238E27FC236}">
                <a16:creationId xmlns:a16="http://schemas.microsoft.com/office/drawing/2014/main" id="{1A1AB747-4E40-D048-A1D5-503278F3E968}"/>
              </a:ext>
            </a:extLst>
          </p:cNvPr>
          <p:cNvSpPr>
            <a:spLocks noGrp="1"/>
          </p:cNvSpPr>
          <p:nvPr>
            <p:ph idx="1"/>
          </p:nvPr>
        </p:nvSpPr>
        <p:spPr>
          <a:xfrm>
            <a:off x="179388" y="1642893"/>
            <a:ext cx="8964612" cy="4356463"/>
          </a:xfrm>
        </p:spPr>
        <p:txBody>
          <a:bodyPr anchor="t"/>
          <a:lstStyle/>
          <a:p>
            <a:r>
              <a:rPr lang="ja-JP" altLang="en-US" sz="1800" b="1" u="sng">
                <a:latin typeface="+mn-ea"/>
              </a:rPr>
              <a:t>増加したコンテナの管理</a:t>
            </a:r>
            <a:endParaRPr lang="en-US" altLang="ja-JP" sz="1800" b="1" u="sng" dirty="0">
              <a:latin typeface="+mn-ea"/>
            </a:endParaRPr>
          </a:p>
          <a:p>
            <a:pPr marL="0" indent="0">
              <a:buNone/>
            </a:pPr>
            <a:r>
              <a:rPr lang="ja-JP" altLang="en-US" sz="1800">
                <a:latin typeface="+mn-ea"/>
              </a:rPr>
              <a:t>　→大規模なシステムやマイクロサービス化などで稼働させるコンテナ数が増加</a:t>
            </a:r>
            <a:endParaRPr lang="en-US" altLang="ja-JP" sz="1800" dirty="0">
              <a:latin typeface="+mn-ea"/>
            </a:endParaRPr>
          </a:p>
          <a:p>
            <a:pPr marL="0" indent="0">
              <a:buNone/>
            </a:pPr>
            <a:r>
              <a:rPr lang="ja-JP" altLang="en-US" sz="1800">
                <a:latin typeface="+mn-ea"/>
              </a:rPr>
              <a:t>　すると、コンテナ管理の負荷が非常に高くなる</a:t>
            </a:r>
            <a:endParaRPr lang="en-US" altLang="ja-JP" sz="1800" dirty="0">
              <a:latin typeface="+mn-ea"/>
            </a:endParaRPr>
          </a:p>
          <a:p>
            <a:endParaRPr lang="en-US" altLang="ja-JP" sz="1800" u="sng" dirty="0">
              <a:latin typeface="+mn-ea"/>
            </a:endParaRPr>
          </a:p>
          <a:p>
            <a:r>
              <a:rPr lang="ja-JP" altLang="en-US" sz="1800" b="1" u="sng">
                <a:latin typeface="+mn-ea"/>
              </a:rPr>
              <a:t>コンテナ同士の連携</a:t>
            </a:r>
            <a:endParaRPr lang="en-US" altLang="ja-JP" sz="1800" b="1" u="sng" dirty="0">
              <a:latin typeface="+mn-ea"/>
            </a:endParaRPr>
          </a:p>
          <a:p>
            <a:pPr marL="0" indent="0">
              <a:buNone/>
            </a:pPr>
            <a:r>
              <a:rPr lang="ja-JP" altLang="en-US" sz="1800">
                <a:latin typeface="+mn-ea"/>
              </a:rPr>
              <a:t>　→実際のシステムでは複数のコンテナを連携させて、一つのサービスとして提供</a:t>
            </a:r>
            <a:endParaRPr lang="en-US" altLang="ja-JP" sz="1800" dirty="0">
              <a:latin typeface="+mn-ea"/>
            </a:endParaRPr>
          </a:p>
          <a:p>
            <a:pPr marL="0" indent="0">
              <a:buNone/>
            </a:pPr>
            <a:r>
              <a:rPr lang="ja-JP" altLang="en-US" sz="1800">
                <a:latin typeface="+mn-ea"/>
              </a:rPr>
              <a:t>　する必要性があり、特にマイクロサービス的なサービスの構築にはこのような</a:t>
            </a:r>
            <a:endParaRPr lang="en-US" altLang="ja-JP" sz="1800" dirty="0">
              <a:latin typeface="+mn-ea"/>
            </a:endParaRPr>
          </a:p>
          <a:p>
            <a:pPr marL="0" indent="0">
              <a:buNone/>
            </a:pPr>
            <a:r>
              <a:rPr lang="ja-JP" altLang="en-US" sz="1800">
                <a:latin typeface="+mn-ea"/>
              </a:rPr>
              <a:t>　アプローチが非常に重要</a:t>
            </a:r>
            <a:endParaRPr lang="en-US" altLang="ja-JP" sz="1800" dirty="0">
              <a:latin typeface="+mn-ea"/>
            </a:endParaRPr>
          </a:p>
          <a:p>
            <a:pPr marL="0" indent="0">
              <a:buNone/>
            </a:pPr>
            <a:endParaRPr lang="ja-JP" altLang="en-US" sz="1800">
              <a:latin typeface="+mn-ea"/>
            </a:endParaRPr>
          </a:p>
          <a:p>
            <a:pPr marL="0" indent="0">
              <a:buNone/>
            </a:pPr>
            <a:r>
              <a:rPr lang="ja-JP" altLang="en-US" sz="1800">
                <a:latin typeface="+mn-ea"/>
              </a:rPr>
              <a:t>　例えば、さらにコンテナ同士の連携を行うためには、以下のような課題がある</a:t>
            </a:r>
          </a:p>
          <a:p>
            <a:pPr marL="336550" lvl="1" indent="0">
              <a:buNone/>
            </a:pPr>
            <a:r>
              <a:rPr lang="ja-JP" altLang="en-US">
                <a:solidFill>
                  <a:srgbClr val="002060"/>
                </a:solidFill>
                <a:latin typeface="+mn-ea"/>
              </a:rPr>
              <a:t>・コンテナ間の通信をどのように行うのか？</a:t>
            </a:r>
            <a:endParaRPr lang="en-US" altLang="ja-JP" dirty="0">
              <a:solidFill>
                <a:srgbClr val="002060"/>
              </a:solidFill>
              <a:latin typeface="+mn-ea"/>
            </a:endParaRPr>
          </a:p>
          <a:p>
            <a:pPr marL="336550" lvl="1" indent="0">
              <a:buNone/>
            </a:pPr>
            <a:r>
              <a:rPr lang="ja-JP" altLang="en-US">
                <a:solidFill>
                  <a:srgbClr val="002060"/>
                </a:solidFill>
                <a:latin typeface="+mn-ea"/>
              </a:rPr>
              <a:t>・ホストが異なる場合のコンテナ間の通信をどのように行うのか？</a:t>
            </a:r>
            <a:endParaRPr lang="en-US" altLang="ja-JP" dirty="0">
              <a:solidFill>
                <a:srgbClr val="002060"/>
              </a:solidFill>
              <a:latin typeface="+mn-ea"/>
            </a:endParaRPr>
          </a:p>
          <a:p>
            <a:pPr marL="336550" lvl="1" indent="0">
              <a:buNone/>
            </a:pPr>
            <a:r>
              <a:rPr lang="ja-JP" altLang="en-US">
                <a:solidFill>
                  <a:srgbClr val="002060"/>
                </a:solidFill>
                <a:latin typeface="+mn-ea"/>
              </a:rPr>
              <a:t>・通信先のコンテナが障害により落ちた場合にどう対応するのか？</a:t>
            </a:r>
            <a:endParaRPr lang="en-US" altLang="ja-JP" dirty="0">
              <a:solidFill>
                <a:srgbClr val="002060"/>
              </a:solidFill>
              <a:latin typeface="+mn-ea"/>
            </a:endParaRPr>
          </a:p>
          <a:p>
            <a:pPr marL="336550" lvl="1" indent="0">
              <a:buNone/>
            </a:pPr>
            <a:r>
              <a:rPr lang="ja-JP" altLang="en-US">
                <a:solidFill>
                  <a:srgbClr val="002060"/>
                </a:solidFill>
                <a:latin typeface="+mn-ea"/>
              </a:rPr>
              <a:t>・コンテナの冗長性をどのように確保するのか？</a:t>
            </a:r>
            <a:endParaRPr lang="en-US" altLang="ja-JP" dirty="0">
              <a:solidFill>
                <a:srgbClr val="002060"/>
              </a:solidFill>
              <a:latin typeface="+mn-ea"/>
            </a:endParaRPr>
          </a:p>
          <a:p>
            <a:pPr marL="336550" lvl="1" indent="0">
              <a:buNone/>
            </a:pPr>
            <a:r>
              <a:rPr lang="ja-JP" altLang="en-US">
                <a:solidFill>
                  <a:srgbClr val="002060"/>
                </a:solidFill>
                <a:latin typeface="+mn-ea"/>
              </a:rPr>
              <a:t>・各コンテナへのアクセスをどう分配するのか？</a:t>
            </a:r>
            <a:endParaRPr lang="en-US" altLang="ja-JP" dirty="0">
              <a:solidFill>
                <a:srgbClr val="002060"/>
              </a:solidFill>
              <a:latin typeface="+mn-ea"/>
            </a:endParaRPr>
          </a:p>
          <a:p>
            <a:pPr marL="0" indent="0">
              <a:buNone/>
            </a:pPr>
            <a:endParaRPr lang="en-US" altLang="ja-JP" dirty="0">
              <a:solidFill>
                <a:schemeClr val="tx1">
                  <a:lumMod val="75000"/>
                  <a:lumOff val="25000"/>
                </a:schemeClr>
              </a:solidFill>
              <a:latin typeface="Meiryo UI" panose="020B0604030504040204" pitchFamily="34" charset="-128"/>
              <a:ea typeface="Meiryo UI" panose="020B0604030504040204" pitchFamily="34" charset="-128"/>
            </a:endParaRPr>
          </a:p>
          <a:p>
            <a:pPr marL="0" indent="0">
              <a:buNone/>
            </a:pPr>
            <a:endParaRPr lang="en-US" altLang="ja-JP" sz="1800" dirty="0">
              <a:solidFill>
                <a:schemeClr val="tx1">
                  <a:lumMod val="75000"/>
                  <a:lumOff val="25000"/>
                </a:schemeClr>
              </a:solidFill>
              <a:latin typeface="Meiryo UI" panose="020B0604030504040204" pitchFamily="34" charset="-128"/>
              <a:ea typeface="Meiryo UI" panose="020B0604030504040204" pitchFamily="34" charset="-128"/>
            </a:endParaRPr>
          </a:p>
        </p:txBody>
      </p:sp>
      <p:sp>
        <p:nvSpPr>
          <p:cNvPr id="5" name="角丸四角形 4">
            <a:extLst>
              <a:ext uri="{FF2B5EF4-FFF2-40B4-BE49-F238E27FC236}">
                <a16:creationId xmlns:a16="http://schemas.microsoft.com/office/drawing/2014/main" id="{BDC470EE-BC5C-2944-96C3-09ED51D92E46}"/>
              </a:ext>
            </a:extLst>
          </p:cNvPr>
          <p:cNvSpPr/>
          <p:nvPr/>
        </p:nvSpPr>
        <p:spPr>
          <a:xfrm>
            <a:off x="519907" y="749950"/>
            <a:ext cx="8104187" cy="646231"/>
          </a:xfrm>
          <a:prstGeom prst="roundRect">
            <a:avLst/>
          </a:prstGeom>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wrap="square" lIns="96000" tIns="96000" rIns="96000" bIns="96000" rtlCol="0" anchor="ctr">
            <a:noAutofit/>
          </a:bodyPr>
          <a:lstStyle/>
          <a:p>
            <a:pPr algn="ctr"/>
            <a:r>
              <a:rPr lang="ja-JP" altLang="en-US" sz="1400">
                <a:solidFill>
                  <a:schemeClr val="bg1"/>
                </a:solidFill>
                <a:latin typeface="+mn-ea"/>
              </a:rPr>
              <a:t>これらの課題を解決してくれるのがコンテナオーケストレーションツールであり、</a:t>
            </a:r>
            <a:endParaRPr lang="en-US" altLang="ja-JP" sz="1400" dirty="0">
              <a:solidFill>
                <a:schemeClr val="bg1"/>
              </a:solidFill>
              <a:latin typeface="+mn-ea"/>
            </a:endParaRPr>
          </a:p>
          <a:p>
            <a:pPr algn="ctr"/>
            <a:r>
              <a:rPr lang="ja-JP" altLang="en-US" sz="1400">
                <a:solidFill>
                  <a:schemeClr val="bg1"/>
                </a:solidFill>
                <a:latin typeface="+mn-ea"/>
              </a:rPr>
              <a:t>その中でも</a:t>
            </a:r>
            <a:r>
              <a:rPr lang="en-US" altLang="ja-JP" sz="1400" dirty="0">
                <a:solidFill>
                  <a:schemeClr val="bg1"/>
                </a:solidFill>
                <a:latin typeface="+mn-ea"/>
              </a:rPr>
              <a:t>Kubernetes</a:t>
            </a:r>
            <a:r>
              <a:rPr lang="ja-JP" altLang="en-US" sz="1400">
                <a:solidFill>
                  <a:schemeClr val="bg1"/>
                </a:solidFill>
                <a:latin typeface="+mn-ea"/>
              </a:rPr>
              <a:t>が</a:t>
            </a:r>
            <a:r>
              <a:rPr lang="en-US" altLang="ja-JP" sz="1400" dirty="0">
                <a:solidFill>
                  <a:schemeClr val="bg1"/>
                </a:solidFill>
                <a:latin typeface="+mn-ea"/>
              </a:rPr>
              <a:t>de-fact</a:t>
            </a:r>
            <a:r>
              <a:rPr lang="ja-JP" altLang="en-US" sz="1400">
                <a:solidFill>
                  <a:schemeClr val="bg1"/>
                </a:solidFill>
                <a:latin typeface="+mn-ea"/>
              </a:rPr>
              <a:t>になっている</a:t>
            </a:r>
            <a:endParaRPr lang="en-US" altLang="ja-JP" sz="1400" dirty="0">
              <a:solidFill>
                <a:schemeClr val="bg1"/>
              </a:solidFill>
              <a:latin typeface="+mn-ea"/>
            </a:endParaRPr>
          </a:p>
        </p:txBody>
      </p:sp>
    </p:spTree>
    <p:extLst>
      <p:ext uri="{BB962C8B-B14F-4D97-AF65-F5344CB8AC3E}">
        <p14:creationId xmlns:p14="http://schemas.microsoft.com/office/powerpoint/2010/main" val="3064343601"/>
      </p:ext>
    </p:extLst>
  </p:cSld>
  <p:clrMapOvr>
    <a:masterClrMapping/>
  </p:clrMapOvr>
</p:sld>
</file>

<file path=ppt/theme/theme1.xml><?xml version="1.0" encoding="utf-8"?>
<a:theme xmlns:a="http://schemas.openxmlformats.org/drawingml/2006/main" name="SoftLayer SO Delivery Focal template 2">
  <a:themeElements>
    <a:clrScheme name="ユーザー定義 1">
      <a:dk1>
        <a:srgbClr val="000000"/>
      </a:dk1>
      <a:lt1>
        <a:srgbClr val="FFFFFF"/>
      </a:lt1>
      <a:dk2>
        <a:srgbClr val="00B0DA"/>
      </a:dk2>
      <a:lt2>
        <a:srgbClr val="44546A"/>
      </a:lt2>
      <a:accent1>
        <a:srgbClr val="D7EDFA"/>
      </a:accent1>
      <a:accent2>
        <a:srgbClr val="FFCC00"/>
      </a:accent2>
      <a:accent3>
        <a:srgbClr val="FDB813"/>
      </a:accent3>
      <a:accent4>
        <a:srgbClr val="F19027"/>
      </a:accent4>
      <a:accent5>
        <a:srgbClr val="F04E37"/>
      </a:accent5>
      <a:accent6>
        <a:srgbClr val="AB1A86"/>
      </a:accent6>
      <a:hlink>
        <a:srgbClr val="0000FF"/>
      </a:hlink>
      <a:folHlink>
        <a:srgbClr val="954F72"/>
      </a:folHlink>
    </a:clrScheme>
    <a:fontScheme name="SoftLayer SO Delivery Focal template 2">
      <a:majorFont>
        <a:latin typeface="Meiryo UI"/>
        <a:ea typeface="Meiryo UI"/>
        <a:cs typeface="Meiryo UI"/>
      </a:majorFont>
      <a:minorFont>
        <a:latin typeface="Meiryo UI"/>
        <a:ea typeface="Meiryo UI"/>
        <a:cs typeface="Meiryo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mtClean="0">
            <a:solidFill>
              <a:schemeClr val="tx1"/>
            </a:solidFill>
          </a:defRPr>
        </a:defPPr>
      </a:lstStyle>
    </a:txDef>
  </a:objectDefaults>
  <a:extraClrSchemeLst>
    <a:extraClrScheme>
      <a:clrScheme name="SoftLayer SO Delivery Focal template 2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P" id="{A80AF548-708C-4E49-A05F-B586B06FCC01}" vid="{50D8E5C8-C5E3-2F45-A824-7287D395FF15}"/>
    </a:ext>
  </a:extLst>
</a:theme>
</file>

<file path=ppt/theme/theme2.xml><?xml version="1.0" encoding="utf-8"?>
<a:theme xmlns:a="http://schemas.openxmlformats.org/drawingml/2006/main" name="1_SoftLayer SO Delivery Focal template 2">
  <a:themeElements>
    <a:clrScheme name="ユーザー定義 1">
      <a:dk1>
        <a:srgbClr val="000000"/>
      </a:dk1>
      <a:lt1>
        <a:srgbClr val="FFFFFF"/>
      </a:lt1>
      <a:dk2>
        <a:srgbClr val="00B0DA"/>
      </a:dk2>
      <a:lt2>
        <a:srgbClr val="44546A"/>
      </a:lt2>
      <a:accent1>
        <a:srgbClr val="D7EDFA"/>
      </a:accent1>
      <a:accent2>
        <a:srgbClr val="FFCC00"/>
      </a:accent2>
      <a:accent3>
        <a:srgbClr val="FDB813"/>
      </a:accent3>
      <a:accent4>
        <a:srgbClr val="F19027"/>
      </a:accent4>
      <a:accent5>
        <a:srgbClr val="F04E37"/>
      </a:accent5>
      <a:accent6>
        <a:srgbClr val="AB1A86"/>
      </a:accent6>
      <a:hlink>
        <a:srgbClr val="0000FF"/>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mtClean="0">
            <a:solidFill>
              <a:schemeClr val="tx1"/>
            </a:solidFill>
          </a:defRPr>
        </a:defPPr>
      </a:lstStyle>
    </a:txDef>
  </a:objectDefaults>
  <a:extraClrSchemeLst>
    <a:extraClrScheme>
      <a:clrScheme name="SoftLayer SO Delivery Focal template 2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ntainer" id="{CDB539A1-3605-DD4C-A3FE-4CC65AA2DA88}" vid="{4053184A-54C4-0C46-B9A2-18D7F0481960}"/>
    </a:ext>
  </a:extLst>
</a:theme>
</file>

<file path=ppt/theme/theme3.xml><?xml version="1.0" encoding="utf-8"?>
<a:theme xmlns:a="http://schemas.openxmlformats.org/drawingml/2006/main" name="2_SoftLayer SO Delivery Focal template 2">
  <a:themeElements>
    <a:clrScheme name="ユーザー定義 1">
      <a:dk1>
        <a:srgbClr val="000000"/>
      </a:dk1>
      <a:lt1>
        <a:srgbClr val="FFFFFF"/>
      </a:lt1>
      <a:dk2>
        <a:srgbClr val="00B0DA"/>
      </a:dk2>
      <a:lt2>
        <a:srgbClr val="44546A"/>
      </a:lt2>
      <a:accent1>
        <a:srgbClr val="D7EDFA"/>
      </a:accent1>
      <a:accent2>
        <a:srgbClr val="FFCC00"/>
      </a:accent2>
      <a:accent3>
        <a:srgbClr val="FDB813"/>
      </a:accent3>
      <a:accent4>
        <a:srgbClr val="F19027"/>
      </a:accent4>
      <a:accent5>
        <a:srgbClr val="F04E37"/>
      </a:accent5>
      <a:accent6>
        <a:srgbClr val="AB1A86"/>
      </a:accent6>
      <a:hlink>
        <a:srgbClr val="0000FF"/>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mtClean="0">
            <a:solidFill>
              <a:schemeClr val="tx1"/>
            </a:solidFill>
          </a:defRPr>
        </a:defPPr>
      </a:lstStyle>
    </a:txDef>
  </a:objectDefaults>
  <a:extraClrSchemeLst>
    <a:extraClrScheme>
      <a:clrScheme name="SoftLayer SO Delivery Focal template 2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ntainer" id="{CDB539A1-3605-DD4C-A3FE-4CC65AA2DA88}" vid="{4053184A-54C4-0C46-B9A2-18D7F0481960}"/>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SoftLayer SO Delivery Focal template 1</Template>
  <TotalTime>19110</TotalTime>
  <Words>1713</Words>
  <Application>Microsoft Macintosh PowerPoint</Application>
  <PresentationFormat>画面に合わせる (4:3)</PresentationFormat>
  <Paragraphs>472</Paragraphs>
  <Slides>24</Slides>
  <Notes>24</Notes>
  <HiddenSlides>0</HiddenSlides>
  <MMClips>0</MMClips>
  <ScaleCrop>false</ScaleCrop>
  <HeadingPairs>
    <vt:vector size="6" baseType="variant">
      <vt:variant>
        <vt:lpstr>使用されているフォント</vt:lpstr>
      </vt:variant>
      <vt:variant>
        <vt:i4>7</vt:i4>
      </vt:variant>
      <vt:variant>
        <vt:lpstr>テーマ</vt:lpstr>
      </vt:variant>
      <vt:variant>
        <vt:i4>3</vt:i4>
      </vt:variant>
      <vt:variant>
        <vt:lpstr>スライド タイトル</vt:lpstr>
      </vt:variant>
      <vt:variant>
        <vt:i4>24</vt:i4>
      </vt:variant>
    </vt:vector>
  </HeadingPairs>
  <TitlesOfParts>
    <vt:vector size="34" baseType="lpstr">
      <vt:lpstr>Meiryo UI</vt:lpstr>
      <vt:lpstr>Meiryo</vt:lpstr>
      <vt:lpstr>Meiryo</vt:lpstr>
      <vt:lpstr>Arial</vt:lpstr>
      <vt:lpstr>Calibri</vt:lpstr>
      <vt:lpstr>Times New Roman</vt:lpstr>
      <vt:lpstr>Wingdings</vt:lpstr>
      <vt:lpstr>SoftLayer SO Delivery Focal template 2</vt:lpstr>
      <vt:lpstr>1_SoftLayer SO Delivery Focal template 2</vt:lpstr>
      <vt:lpstr>2_SoftLayer SO Delivery Focal template 2</vt:lpstr>
      <vt:lpstr>2019/3Q Cloud Native テクニカルセミナー</vt:lpstr>
      <vt:lpstr>自己紹介</vt:lpstr>
      <vt:lpstr>Agenda</vt:lpstr>
      <vt:lpstr>Agenda</vt:lpstr>
      <vt:lpstr>2025年の崖を乗り越えるために</vt:lpstr>
      <vt:lpstr>クラウドネイティブとは？</vt:lpstr>
      <vt:lpstr>クラウドネイティブを支えるコンテナとは</vt:lpstr>
      <vt:lpstr>Dockerコンテナとは</vt:lpstr>
      <vt:lpstr>Dockerコンテナの課題</vt:lpstr>
      <vt:lpstr>Kubernetesとは？</vt:lpstr>
      <vt:lpstr>今求められるスキルとは</vt:lpstr>
      <vt:lpstr>Agenda</vt:lpstr>
      <vt:lpstr>CKA/CKADとは？</vt:lpstr>
      <vt:lpstr>CKA/CKADとは？</vt:lpstr>
      <vt:lpstr>受験の動機</vt:lpstr>
      <vt:lpstr>学習方法</vt:lpstr>
      <vt:lpstr>学習方法</vt:lpstr>
      <vt:lpstr>試験当日の流れ</vt:lpstr>
      <vt:lpstr>試験当日の流れ</vt:lpstr>
      <vt:lpstr>試験当日の流れ</vt:lpstr>
      <vt:lpstr>試験当日の流れ</vt:lpstr>
      <vt:lpstr>おわりに</vt:lpstr>
      <vt:lpstr>PowerPoint プレゼンテーション</vt:lpstr>
      <vt:lpstr>GTS クラウドネイティブスキルアップタスクのご紹介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OSAMU Kawasumi</dc:creator>
  <cp:lastModifiedBy>OSAMU Kawasumi</cp:lastModifiedBy>
  <cp:revision>247</cp:revision>
  <cp:lastPrinted>2019-09-18T01:41:40Z</cp:lastPrinted>
  <dcterms:created xsi:type="dcterms:W3CDTF">2018-11-21T02:10:39Z</dcterms:created>
  <dcterms:modified xsi:type="dcterms:W3CDTF">2019-09-20T05:08:01Z</dcterms:modified>
</cp:coreProperties>
</file>